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63" r:id="rId4"/>
    <p:sldId id="332" r:id="rId5"/>
    <p:sldId id="342" r:id="rId6"/>
    <p:sldId id="271" r:id="rId7"/>
    <p:sldId id="345" r:id="rId8"/>
    <p:sldId id="312" r:id="rId9"/>
    <p:sldId id="313" r:id="rId10"/>
    <p:sldId id="339" r:id="rId11"/>
    <p:sldId id="340" r:id="rId12"/>
    <p:sldId id="333" r:id="rId13"/>
    <p:sldId id="338" r:id="rId14"/>
    <p:sldId id="344" r:id="rId15"/>
    <p:sldId id="341" r:id="rId16"/>
    <p:sldId id="309" r:id="rId17"/>
    <p:sldId id="343" r:id="rId18"/>
    <p:sldId id="335" r:id="rId19"/>
    <p:sldId id="27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24" autoAdjust="0"/>
  </p:normalViewPr>
  <p:slideViewPr>
    <p:cSldViewPr snapToGrid="0" snapToObjects="1">
      <p:cViewPr varScale="1">
        <p:scale>
          <a:sx n="81" d="100"/>
          <a:sy n="81" d="100"/>
        </p:scale>
        <p:origin x="150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697" cy="456889"/>
          </a:xfrm>
          <a:prstGeom prst="rect">
            <a:avLst/>
          </a:prstGeom>
        </p:spPr>
        <p:txBody>
          <a:bodyPr vert="horz" lIns="89584" tIns="44792" rIns="89584" bIns="44792" rtlCol="0"/>
          <a:lstStyle>
            <a:lvl1pPr algn="l">
              <a:defRPr sz="1200"/>
            </a:lvl1pPr>
          </a:lstStyle>
          <a:p>
            <a:endParaRPr lang="en-US"/>
          </a:p>
        </p:txBody>
      </p:sp>
      <p:sp>
        <p:nvSpPr>
          <p:cNvPr id="3" name="Date Placeholder 2"/>
          <p:cNvSpPr>
            <a:spLocks noGrp="1"/>
          </p:cNvSpPr>
          <p:nvPr>
            <p:ph type="dt" sz="quarter" idx="1"/>
          </p:nvPr>
        </p:nvSpPr>
        <p:spPr>
          <a:xfrm>
            <a:off x="3884753" y="0"/>
            <a:ext cx="2971697" cy="456889"/>
          </a:xfrm>
          <a:prstGeom prst="rect">
            <a:avLst/>
          </a:prstGeom>
        </p:spPr>
        <p:txBody>
          <a:bodyPr vert="horz" lIns="89584" tIns="44792" rIns="89584" bIns="44792" rtlCol="0"/>
          <a:lstStyle>
            <a:lvl1pPr algn="r">
              <a:defRPr sz="1200"/>
            </a:lvl1pPr>
          </a:lstStyle>
          <a:p>
            <a:fld id="{4B1FD1E5-7FBD-4C3C-B561-B4E93F0B12CE}" type="datetimeFigureOut">
              <a:rPr lang="en-US" smtClean="0"/>
              <a:pPr/>
              <a:t>6/21/2022</a:t>
            </a:fld>
            <a:endParaRPr lang="en-US"/>
          </a:p>
        </p:txBody>
      </p:sp>
      <p:sp>
        <p:nvSpPr>
          <p:cNvPr id="4" name="Footer Placeholder 3"/>
          <p:cNvSpPr>
            <a:spLocks noGrp="1"/>
          </p:cNvSpPr>
          <p:nvPr>
            <p:ph type="ftr" sz="quarter" idx="2"/>
          </p:nvPr>
        </p:nvSpPr>
        <p:spPr>
          <a:xfrm>
            <a:off x="0" y="8685552"/>
            <a:ext cx="2971697" cy="456889"/>
          </a:xfrm>
          <a:prstGeom prst="rect">
            <a:avLst/>
          </a:prstGeom>
        </p:spPr>
        <p:txBody>
          <a:bodyPr vert="horz" lIns="89584" tIns="44792" rIns="89584" bIns="44792" rtlCol="0" anchor="b"/>
          <a:lstStyle>
            <a:lvl1pPr algn="l">
              <a:defRPr sz="1200"/>
            </a:lvl1pPr>
          </a:lstStyle>
          <a:p>
            <a:endParaRPr lang="en-US"/>
          </a:p>
        </p:txBody>
      </p:sp>
      <p:sp>
        <p:nvSpPr>
          <p:cNvPr id="5" name="Slide Number Placeholder 4"/>
          <p:cNvSpPr>
            <a:spLocks noGrp="1"/>
          </p:cNvSpPr>
          <p:nvPr>
            <p:ph type="sldNum" sz="quarter" idx="3"/>
          </p:nvPr>
        </p:nvSpPr>
        <p:spPr>
          <a:xfrm>
            <a:off x="3884753" y="8685552"/>
            <a:ext cx="2971697" cy="456889"/>
          </a:xfrm>
          <a:prstGeom prst="rect">
            <a:avLst/>
          </a:prstGeom>
        </p:spPr>
        <p:txBody>
          <a:bodyPr vert="horz" lIns="89584" tIns="44792" rIns="89584" bIns="44792" rtlCol="0" anchor="b"/>
          <a:lstStyle>
            <a:lvl1pPr algn="r">
              <a:defRPr sz="1200"/>
            </a:lvl1pPr>
          </a:lstStyle>
          <a:p>
            <a:fld id="{22C44E75-A5F3-4AA6-AF0F-67492539B34A}" type="slidenum">
              <a:rPr lang="en-US" smtClean="0"/>
              <a:pPr/>
              <a:t>‹#›</a:t>
            </a:fld>
            <a:endParaRPr lang="en-US"/>
          </a:p>
        </p:txBody>
      </p:sp>
    </p:spTree>
    <p:extLst>
      <p:ext uri="{BB962C8B-B14F-4D97-AF65-F5344CB8AC3E}">
        <p14:creationId xmlns:p14="http://schemas.microsoft.com/office/powerpoint/2010/main" val="3842560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0" tIns="45715" rIns="91430" bIns="45715" rtlCol="0"/>
          <a:lstStyle>
            <a:lvl1pPr algn="r">
              <a:defRPr sz="1200"/>
            </a:lvl1pPr>
          </a:lstStyle>
          <a:p>
            <a:fld id="{133399A4-CACF-45AF-AF21-68CBE7DB714D}" type="datetimeFigureOut">
              <a:rPr lang="en-US" smtClean="0"/>
              <a:pPr/>
              <a:t>6/21/2022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0" tIns="45715" rIns="91430" bIns="45715" rtlCol="0" anchor="ctr"/>
          <a:lstStyle/>
          <a:p>
            <a:endParaRPr lang="en-US"/>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30" tIns="45715" rIns="91430" bIns="457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0" tIns="45715" rIns="91430"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0" tIns="45715" rIns="91430" bIns="45715" rtlCol="0" anchor="b"/>
          <a:lstStyle>
            <a:lvl1pPr algn="r">
              <a:defRPr sz="1200"/>
            </a:lvl1pPr>
          </a:lstStyle>
          <a:p>
            <a:fld id="{1227598F-F490-4144-98AE-8EF8804A6186}" type="slidenum">
              <a:rPr lang="en-US" smtClean="0"/>
              <a:pPr/>
              <a:t>‹#›</a:t>
            </a:fld>
            <a:endParaRPr lang="en-US"/>
          </a:p>
        </p:txBody>
      </p:sp>
    </p:spTree>
    <p:extLst>
      <p:ext uri="{BB962C8B-B14F-4D97-AF65-F5344CB8AC3E}">
        <p14:creationId xmlns:p14="http://schemas.microsoft.com/office/powerpoint/2010/main" val="654873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12</a:t>
            </a:fld>
            <a:endParaRPr lang="en-US"/>
          </a:p>
        </p:txBody>
      </p:sp>
    </p:spTree>
    <p:extLst>
      <p:ext uri="{BB962C8B-B14F-4D97-AF65-F5344CB8AC3E}">
        <p14:creationId xmlns:p14="http://schemas.microsoft.com/office/powerpoint/2010/main" val="3964430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13</a:t>
            </a:fld>
            <a:endParaRPr lang="en-US"/>
          </a:p>
        </p:txBody>
      </p:sp>
    </p:spTree>
    <p:extLst>
      <p:ext uri="{BB962C8B-B14F-4D97-AF65-F5344CB8AC3E}">
        <p14:creationId xmlns:p14="http://schemas.microsoft.com/office/powerpoint/2010/main" val="230937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14</a:t>
            </a:fld>
            <a:endParaRPr lang="en-US"/>
          </a:p>
        </p:txBody>
      </p:sp>
    </p:spTree>
    <p:extLst>
      <p:ext uri="{BB962C8B-B14F-4D97-AF65-F5344CB8AC3E}">
        <p14:creationId xmlns:p14="http://schemas.microsoft.com/office/powerpoint/2010/main" val="2620644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15</a:t>
            </a:fld>
            <a:endParaRPr lang="en-US"/>
          </a:p>
        </p:txBody>
      </p:sp>
    </p:spTree>
    <p:extLst>
      <p:ext uri="{BB962C8B-B14F-4D97-AF65-F5344CB8AC3E}">
        <p14:creationId xmlns:p14="http://schemas.microsoft.com/office/powerpoint/2010/main" val="202442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16</a:t>
            </a:fld>
            <a:endParaRPr lang="en-US"/>
          </a:p>
        </p:txBody>
      </p:sp>
    </p:spTree>
    <p:extLst>
      <p:ext uri="{BB962C8B-B14F-4D97-AF65-F5344CB8AC3E}">
        <p14:creationId xmlns:p14="http://schemas.microsoft.com/office/powerpoint/2010/main" val="3251748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17</a:t>
            </a:fld>
            <a:endParaRPr lang="en-US"/>
          </a:p>
        </p:txBody>
      </p:sp>
    </p:spTree>
    <p:extLst>
      <p:ext uri="{BB962C8B-B14F-4D97-AF65-F5344CB8AC3E}">
        <p14:creationId xmlns:p14="http://schemas.microsoft.com/office/powerpoint/2010/main" val="3671262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18</a:t>
            </a:fld>
            <a:endParaRPr lang="en-US"/>
          </a:p>
        </p:txBody>
      </p:sp>
    </p:spTree>
    <p:extLst>
      <p:ext uri="{BB962C8B-B14F-4D97-AF65-F5344CB8AC3E}">
        <p14:creationId xmlns:p14="http://schemas.microsoft.com/office/powerpoint/2010/main" val="2980253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4</a:t>
            </a:fld>
            <a:endParaRPr lang="en-US"/>
          </a:p>
        </p:txBody>
      </p:sp>
    </p:spTree>
    <p:extLst>
      <p:ext uri="{BB962C8B-B14F-4D97-AF65-F5344CB8AC3E}">
        <p14:creationId xmlns:p14="http://schemas.microsoft.com/office/powerpoint/2010/main" val="1554714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5</a:t>
            </a:fld>
            <a:endParaRPr lang="en-US"/>
          </a:p>
        </p:txBody>
      </p:sp>
    </p:spTree>
    <p:extLst>
      <p:ext uri="{BB962C8B-B14F-4D97-AF65-F5344CB8AC3E}">
        <p14:creationId xmlns:p14="http://schemas.microsoft.com/office/powerpoint/2010/main" val="2388021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6</a:t>
            </a:fld>
            <a:endParaRPr lang="en-US"/>
          </a:p>
        </p:txBody>
      </p:sp>
    </p:spTree>
    <p:extLst>
      <p:ext uri="{BB962C8B-B14F-4D97-AF65-F5344CB8AC3E}">
        <p14:creationId xmlns:p14="http://schemas.microsoft.com/office/powerpoint/2010/main" val="1633147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7</a:t>
            </a:fld>
            <a:endParaRPr lang="en-US"/>
          </a:p>
        </p:txBody>
      </p:sp>
    </p:spTree>
    <p:extLst>
      <p:ext uri="{BB962C8B-B14F-4D97-AF65-F5344CB8AC3E}">
        <p14:creationId xmlns:p14="http://schemas.microsoft.com/office/powerpoint/2010/main" val="880900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8</a:t>
            </a:fld>
            <a:endParaRPr lang="en-US"/>
          </a:p>
        </p:txBody>
      </p:sp>
    </p:spTree>
    <p:extLst>
      <p:ext uri="{BB962C8B-B14F-4D97-AF65-F5344CB8AC3E}">
        <p14:creationId xmlns:p14="http://schemas.microsoft.com/office/powerpoint/2010/main" val="2127803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9</a:t>
            </a:fld>
            <a:endParaRPr lang="en-US"/>
          </a:p>
        </p:txBody>
      </p:sp>
    </p:spTree>
    <p:extLst>
      <p:ext uri="{BB962C8B-B14F-4D97-AF65-F5344CB8AC3E}">
        <p14:creationId xmlns:p14="http://schemas.microsoft.com/office/powerpoint/2010/main" val="2851319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10</a:t>
            </a:fld>
            <a:endParaRPr lang="en-US"/>
          </a:p>
        </p:txBody>
      </p:sp>
    </p:spTree>
    <p:extLst>
      <p:ext uri="{BB962C8B-B14F-4D97-AF65-F5344CB8AC3E}">
        <p14:creationId xmlns:p14="http://schemas.microsoft.com/office/powerpoint/2010/main" val="184212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598F-F490-4144-98AE-8EF8804A6186}" type="slidenum">
              <a:rPr lang="en-US" smtClean="0"/>
              <a:pPr/>
              <a:t>11</a:t>
            </a:fld>
            <a:endParaRPr lang="en-US"/>
          </a:p>
        </p:txBody>
      </p:sp>
    </p:spTree>
    <p:extLst>
      <p:ext uri="{BB962C8B-B14F-4D97-AF65-F5344CB8AC3E}">
        <p14:creationId xmlns:p14="http://schemas.microsoft.com/office/powerpoint/2010/main" val="2227985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210DAB-955B-4A3A-B0BD-074FD5F13A00}" type="datetime1">
              <a:rPr lang="en-US" smtClean="0"/>
              <a:t>6/21/2022</a:t>
            </a:fld>
            <a:endParaRPr lang="en-US"/>
          </a:p>
        </p:txBody>
      </p:sp>
      <p:sp>
        <p:nvSpPr>
          <p:cNvPr id="5" name="Footer Placeholder 4"/>
          <p:cNvSpPr>
            <a:spLocks noGrp="1"/>
          </p:cNvSpPr>
          <p:nvPr>
            <p:ph type="ftr" sz="quarter" idx="11"/>
          </p:nvPr>
        </p:nvSpPr>
        <p:spPr/>
        <p:txBody>
          <a:bodyPr/>
          <a:lstStyle/>
          <a:p>
            <a:r>
              <a:rPr lang="en-US"/>
              <a:t>HUD-CPD 2017 All Grantee Meeting</a:t>
            </a:r>
          </a:p>
        </p:txBody>
      </p:sp>
      <p:sp>
        <p:nvSpPr>
          <p:cNvPr id="6" name="Slide Number Placeholder 5"/>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F5401-6B11-4623-A437-DEB2C2FA7BC4}" type="datetime1">
              <a:rPr lang="en-US" smtClean="0"/>
              <a:t>6/21/2022</a:t>
            </a:fld>
            <a:endParaRPr lang="en-US"/>
          </a:p>
        </p:txBody>
      </p:sp>
      <p:sp>
        <p:nvSpPr>
          <p:cNvPr id="5" name="Footer Placeholder 4"/>
          <p:cNvSpPr>
            <a:spLocks noGrp="1"/>
          </p:cNvSpPr>
          <p:nvPr>
            <p:ph type="ftr" sz="quarter" idx="11"/>
          </p:nvPr>
        </p:nvSpPr>
        <p:spPr/>
        <p:txBody>
          <a:bodyPr/>
          <a:lstStyle/>
          <a:p>
            <a:r>
              <a:rPr lang="en-US"/>
              <a:t>HUD-CPD 2017 All Grantee Meeting</a:t>
            </a:r>
          </a:p>
        </p:txBody>
      </p:sp>
      <p:sp>
        <p:nvSpPr>
          <p:cNvPr id="6" name="Slide Number Placeholder 5"/>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8ADE34-60E9-4F86-9C02-D7529E038E7F}" type="datetime1">
              <a:rPr lang="en-US" smtClean="0"/>
              <a:t>6/21/2022</a:t>
            </a:fld>
            <a:endParaRPr lang="en-US"/>
          </a:p>
        </p:txBody>
      </p:sp>
      <p:sp>
        <p:nvSpPr>
          <p:cNvPr id="5" name="Footer Placeholder 4"/>
          <p:cNvSpPr>
            <a:spLocks noGrp="1"/>
          </p:cNvSpPr>
          <p:nvPr>
            <p:ph type="ftr" sz="quarter" idx="11"/>
          </p:nvPr>
        </p:nvSpPr>
        <p:spPr/>
        <p:txBody>
          <a:bodyPr/>
          <a:lstStyle/>
          <a:p>
            <a:r>
              <a:rPr lang="en-US"/>
              <a:t>HUD-CPD 2017 All Grantee Meeting</a:t>
            </a:r>
          </a:p>
        </p:txBody>
      </p:sp>
      <p:sp>
        <p:nvSpPr>
          <p:cNvPr id="6" name="Slide Number Placeholder 5"/>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1988CD-4BEF-426D-BA96-853C815729E4}" type="datetime1">
              <a:rPr lang="en-US" smtClean="0"/>
              <a:t>6/21/2022</a:t>
            </a:fld>
            <a:endParaRPr lang="en-US"/>
          </a:p>
        </p:txBody>
      </p:sp>
      <p:sp>
        <p:nvSpPr>
          <p:cNvPr id="5" name="Footer Placeholder 4"/>
          <p:cNvSpPr>
            <a:spLocks noGrp="1"/>
          </p:cNvSpPr>
          <p:nvPr>
            <p:ph type="ftr" sz="quarter" idx="11"/>
          </p:nvPr>
        </p:nvSpPr>
        <p:spPr/>
        <p:txBody>
          <a:bodyPr/>
          <a:lstStyle/>
          <a:p>
            <a:r>
              <a:rPr lang="en-US"/>
              <a:t>HUD-CPD 2017 All Grantee Meeting</a:t>
            </a:r>
          </a:p>
        </p:txBody>
      </p:sp>
      <p:sp>
        <p:nvSpPr>
          <p:cNvPr id="6" name="Slide Number Placeholder 5"/>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D6B311-CBC2-4040-942E-5B61F7E57121}" type="datetime1">
              <a:rPr lang="en-US" smtClean="0"/>
              <a:t>6/21/2022</a:t>
            </a:fld>
            <a:endParaRPr lang="en-US"/>
          </a:p>
        </p:txBody>
      </p:sp>
      <p:sp>
        <p:nvSpPr>
          <p:cNvPr id="5" name="Footer Placeholder 4"/>
          <p:cNvSpPr>
            <a:spLocks noGrp="1"/>
          </p:cNvSpPr>
          <p:nvPr>
            <p:ph type="ftr" sz="quarter" idx="11"/>
          </p:nvPr>
        </p:nvSpPr>
        <p:spPr/>
        <p:txBody>
          <a:bodyPr/>
          <a:lstStyle/>
          <a:p>
            <a:r>
              <a:rPr lang="en-US"/>
              <a:t>HUD-CPD 2017 All Grantee Meeting</a:t>
            </a:r>
          </a:p>
        </p:txBody>
      </p:sp>
      <p:sp>
        <p:nvSpPr>
          <p:cNvPr id="6" name="Slide Number Placeholder 5"/>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081C3A-E883-41A7-89B6-583F1A94B52B}" type="datetime1">
              <a:rPr lang="en-US" smtClean="0"/>
              <a:t>6/21/2022</a:t>
            </a:fld>
            <a:endParaRPr lang="en-US"/>
          </a:p>
        </p:txBody>
      </p:sp>
      <p:sp>
        <p:nvSpPr>
          <p:cNvPr id="6" name="Footer Placeholder 5"/>
          <p:cNvSpPr>
            <a:spLocks noGrp="1"/>
          </p:cNvSpPr>
          <p:nvPr>
            <p:ph type="ftr" sz="quarter" idx="11"/>
          </p:nvPr>
        </p:nvSpPr>
        <p:spPr/>
        <p:txBody>
          <a:bodyPr/>
          <a:lstStyle/>
          <a:p>
            <a:r>
              <a:rPr lang="en-US"/>
              <a:t>HUD-CPD 2017 All Grantee Meeting</a:t>
            </a:r>
          </a:p>
        </p:txBody>
      </p:sp>
      <p:sp>
        <p:nvSpPr>
          <p:cNvPr id="7" name="Slide Number Placeholder 6"/>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2B6316-CE80-4EB2-9992-762000311D63}" type="datetime1">
              <a:rPr lang="en-US" smtClean="0"/>
              <a:t>6/21/2022</a:t>
            </a:fld>
            <a:endParaRPr lang="en-US"/>
          </a:p>
        </p:txBody>
      </p:sp>
      <p:sp>
        <p:nvSpPr>
          <p:cNvPr id="8" name="Footer Placeholder 7"/>
          <p:cNvSpPr>
            <a:spLocks noGrp="1"/>
          </p:cNvSpPr>
          <p:nvPr>
            <p:ph type="ftr" sz="quarter" idx="11"/>
          </p:nvPr>
        </p:nvSpPr>
        <p:spPr/>
        <p:txBody>
          <a:bodyPr/>
          <a:lstStyle/>
          <a:p>
            <a:r>
              <a:rPr lang="en-US"/>
              <a:t>HUD-CPD 2017 All Grantee Meeting</a:t>
            </a:r>
          </a:p>
        </p:txBody>
      </p:sp>
      <p:sp>
        <p:nvSpPr>
          <p:cNvPr id="9" name="Slide Number Placeholder 8"/>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21D0A3-37BB-42AF-8147-C877C7E873A6}" type="datetime1">
              <a:rPr lang="en-US" smtClean="0"/>
              <a:t>6/21/2022</a:t>
            </a:fld>
            <a:endParaRPr lang="en-US"/>
          </a:p>
        </p:txBody>
      </p:sp>
      <p:sp>
        <p:nvSpPr>
          <p:cNvPr id="4" name="Footer Placeholder 3"/>
          <p:cNvSpPr>
            <a:spLocks noGrp="1"/>
          </p:cNvSpPr>
          <p:nvPr>
            <p:ph type="ftr" sz="quarter" idx="11"/>
          </p:nvPr>
        </p:nvSpPr>
        <p:spPr/>
        <p:txBody>
          <a:bodyPr/>
          <a:lstStyle/>
          <a:p>
            <a:r>
              <a:rPr lang="en-US"/>
              <a:t>HUD-CPD 2017 All Grantee Meeting</a:t>
            </a:r>
          </a:p>
        </p:txBody>
      </p:sp>
      <p:sp>
        <p:nvSpPr>
          <p:cNvPr id="5" name="Slide Number Placeholder 4"/>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EF342-325B-4FF8-8AC9-1D8F9C1B12D3}" type="datetime1">
              <a:rPr lang="en-US" smtClean="0"/>
              <a:t>6/21/2022</a:t>
            </a:fld>
            <a:endParaRPr lang="en-US"/>
          </a:p>
        </p:txBody>
      </p:sp>
      <p:sp>
        <p:nvSpPr>
          <p:cNvPr id="3" name="Footer Placeholder 2"/>
          <p:cNvSpPr>
            <a:spLocks noGrp="1"/>
          </p:cNvSpPr>
          <p:nvPr>
            <p:ph type="ftr" sz="quarter" idx="11"/>
          </p:nvPr>
        </p:nvSpPr>
        <p:spPr/>
        <p:txBody>
          <a:bodyPr/>
          <a:lstStyle/>
          <a:p>
            <a:r>
              <a:rPr lang="en-US"/>
              <a:t>HUD-CPD 2017 All Grantee Meeting</a:t>
            </a:r>
          </a:p>
        </p:txBody>
      </p:sp>
      <p:sp>
        <p:nvSpPr>
          <p:cNvPr id="4" name="Slide Number Placeholder 3"/>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406552-1D25-4B4B-ABEE-FE694DE5CF2E}" type="datetime1">
              <a:rPr lang="en-US" smtClean="0"/>
              <a:t>6/21/2022</a:t>
            </a:fld>
            <a:endParaRPr lang="en-US"/>
          </a:p>
        </p:txBody>
      </p:sp>
      <p:sp>
        <p:nvSpPr>
          <p:cNvPr id="6" name="Footer Placeholder 5"/>
          <p:cNvSpPr>
            <a:spLocks noGrp="1"/>
          </p:cNvSpPr>
          <p:nvPr>
            <p:ph type="ftr" sz="quarter" idx="11"/>
          </p:nvPr>
        </p:nvSpPr>
        <p:spPr/>
        <p:txBody>
          <a:bodyPr/>
          <a:lstStyle/>
          <a:p>
            <a:r>
              <a:rPr lang="en-US"/>
              <a:t>HUD-CPD 2017 All Grantee Meeting</a:t>
            </a:r>
          </a:p>
        </p:txBody>
      </p:sp>
      <p:sp>
        <p:nvSpPr>
          <p:cNvPr id="7" name="Slide Number Placeholder 6"/>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7BD1A7-5CA3-4C6C-A445-B7C994080863}" type="datetime1">
              <a:rPr lang="en-US" smtClean="0"/>
              <a:t>6/21/2022</a:t>
            </a:fld>
            <a:endParaRPr lang="en-US"/>
          </a:p>
        </p:txBody>
      </p:sp>
      <p:sp>
        <p:nvSpPr>
          <p:cNvPr id="6" name="Footer Placeholder 5"/>
          <p:cNvSpPr>
            <a:spLocks noGrp="1"/>
          </p:cNvSpPr>
          <p:nvPr>
            <p:ph type="ftr" sz="quarter" idx="11"/>
          </p:nvPr>
        </p:nvSpPr>
        <p:spPr/>
        <p:txBody>
          <a:bodyPr/>
          <a:lstStyle/>
          <a:p>
            <a:r>
              <a:rPr lang="en-US"/>
              <a:t>HUD-CPD 2017 All Grantee Meeting</a:t>
            </a:r>
          </a:p>
        </p:txBody>
      </p:sp>
      <p:sp>
        <p:nvSpPr>
          <p:cNvPr id="7" name="Slide Number Placeholder 6"/>
          <p:cNvSpPr>
            <a:spLocks noGrp="1"/>
          </p:cNvSpPr>
          <p:nvPr>
            <p:ph type="sldNum" sz="quarter" idx="12"/>
          </p:nvPr>
        </p:nvSpPr>
        <p:spPr/>
        <p:txBody>
          <a:bodyPr/>
          <a:lstStyle/>
          <a:p>
            <a:fld id="{D1116C83-5ADC-4A43-818E-7D8689417C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91B99-4E25-4D8D-9D44-2309E480872B}" type="datetime1">
              <a:rPr lang="en-US" smtClean="0"/>
              <a:t>6/21/2022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HUD-CPD 2017 All Grantee Meeting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16C83-5ADC-4A43-818E-7D8689417C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hudexchange.info/faqs/1563/are-mainstream-benefits-that-are-paid-directly-to-program-participants/" TargetMode="Externa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hudexchange.info/faqs/1562/what-are-the-minimum-requirements-of-a-memorandum-of-understanding/" TargetMode="Externa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hudexchange.info/faqs/1086/what-sources-of-funds-can-be-used-as-cash-match-for-esg/" TargetMode="External"/><Relationship Id="rId5" Type="http://schemas.openxmlformats.org/officeDocument/2006/relationships/hyperlink" Target="https://www.onecpd.info/resource/3113/importance-of-documenting-match-under-the-coc-program/" TargetMode="Externa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ver-bottom.jpg"/>
          <p:cNvPicPr>
            <a:picLocks noChangeAspect="1"/>
          </p:cNvPicPr>
          <p:nvPr/>
        </p:nvPicPr>
        <p:blipFill>
          <a:blip r:embed="rId2"/>
          <a:stretch>
            <a:fillRect/>
          </a:stretch>
        </p:blipFill>
        <p:spPr>
          <a:xfrm>
            <a:off x="0" y="4699000"/>
            <a:ext cx="9144000" cy="2159000"/>
          </a:xfrm>
          <a:prstGeom prst="rect">
            <a:avLst/>
          </a:prstGeom>
        </p:spPr>
      </p:pic>
      <p:pic>
        <p:nvPicPr>
          <p:cNvPr id="5" name="Picture 4" descr="cover-logo.jpg"/>
          <p:cNvPicPr>
            <a:picLocks noChangeAspect="1"/>
          </p:cNvPicPr>
          <p:nvPr/>
        </p:nvPicPr>
        <p:blipFill>
          <a:blip r:embed="rId3"/>
          <a:stretch>
            <a:fillRect/>
          </a:stretch>
        </p:blipFill>
        <p:spPr>
          <a:xfrm>
            <a:off x="3854532" y="612777"/>
            <a:ext cx="1166524" cy="1382938"/>
          </a:xfrm>
          <a:prstGeom prst="rect">
            <a:avLst/>
          </a:prstGeom>
        </p:spPr>
      </p:pic>
      <p:sp>
        <p:nvSpPr>
          <p:cNvPr id="6" name="TextBox 5"/>
          <p:cNvSpPr txBox="1"/>
          <p:nvPr/>
        </p:nvSpPr>
        <p:spPr>
          <a:xfrm>
            <a:off x="961571" y="2249714"/>
            <a:ext cx="6975929" cy="1129989"/>
          </a:xfrm>
          <a:prstGeom prst="rect">
            <a:avLst/>
          </a:prstGeom>
          <a:noFill/>
        </p:spPr>
        <p:txBody>
          <a:bodyPr wrap="square" rtlCol="0">
            <a:spAutoFit/>
          </a:bodyPr>
          <a:lstStyle/>
          <a:p>
            <a:pPr algn="ctr">
              <a:lnSpc>
                <a:spcPct val="75000"/>
              </a:lnSpc>
            </a:pPr>
            <a:r>
              <a:rPr lang="en-US" sz="4400" dirty="0">
                <a:solidFill>
                  <a:schemeClr val="accent2">
                    <a:lumMod val="50000"/>
                  </a:schemeClr>
                </a:solidFill>
              </a:rPr>
              <a:t>U.S. Department of Housing and Urban Development </a:t>
            </a:r>
          </a:p>
        </p:txBody>
      </p:sp>
      <p:sp>
        <p:nvSpPr>
          <p:cNvPr id="2" name="Footer Placeholder 1"/>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116C83-5ADC-4A43-818E-7D8689417C7D}"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Cash Match Documentation</a:t>
            </a:r>
          </a:p>
        </p:txBody>
      </p:sp>
      <p:sp>
        <p:nvSpPr>
          <p:cNvPr id="3" name="Content Placeholder 2"/>
          <p:cNvSpPr>
            <a:spLocks noGrp="1"/>
          </p:cNvSpPr>
          <p:nvPr>
            <p:ph idx="1"/>
          </p:nvPr>
        </p:nvSpPr>
        <p:spPr>
          <a:xfrm>
            <a:off x="457200" y="1600200"/>
            <a:ext cx="8409398" cy="4525963"/>
          </a:xfrm>
        </p:spPr>
        <p:txBody>
          <a:bodyPr>
            <a:normAutofit fontScale="92500" lnSpcReduction="10000"/>
          </a:bodyPr>
          <a:lstStyle/>
          <a:p>
            <a:pPr>
              <a:buFont typeface="Arial" panose="020B0604020202020204" pitchFamily="34" charset="0"/>
              <a:buChar char="•"/>
            </a:pPr>
            <a:r>
              <a:rPr lang="en-US" sz="3600" b="0" i="0" u="none" strike="noStrike" baseline="0" dirty="0">
                <a:latin typeface="Calibri" panose="020F0502020204030204" pitchFamily="34" charset="0"/>
              </a:rPr>
              <a:t>During monitoring, documentation of the receipt of cash match and expenditure on an eligible cost(s) is required</a:t>
            </a:r>
          </a:p>
          <a:p>
            <a:pPr>
              <a:buFont typeface="Arial" panose="020B0604020202020204" pitchFamily="34" charset="0"/>
              <a:buChar char="•"/>
            </a:pPr>
            <a:r>
              <a:rPr lang="en-US" sz="3600" dirty="0">
                <a:latin typeface="Calibri" panose="020F0502020204030204" pitchFamily="34" charset="0"/>
              </a:rPr>
              <a:t>Documentation of client rent contributions shown as a receivable with payment of full rent paid to landlord should be shown during monitoring  </a:t>
            </a:r>
            <a:endParaRPr lang="en-US" sz="3600" b="0" i="0" u="none" strike="noStrike" baseline="0" dirty="0">
              <a:latin typeface="Calibri" panose="020F0502020204030204" pitchFamily="34" charset="0"/>
            </a:endParaRPr>
          </a:p>
          <a:p>
            <a:pPr>
              <a:buFont typeface="Arial" panose="020B0604020202020204" pitchFamily="34" charset="0"/>
              <a:buChar char="•"/>
            </a:pPr>
            <a:r>
              <a:rPr lang="en-US" sz="3600" dirty="0">
                <a:latin typeface="Calibri" panose="020F0502020204030204" pitchFamily="34" charset="0"/>
              </a:rPr>
              <a:t>Tracking logs are helpful to ensure sufficient cash match during the grant</a:t>
            </a:r>
            <a:endParaRPr lang="en-US" sz="3600" b="0" i="0" u="none" strike="noStrike" baseline="0" dirty="0">
              <a:latin typeface="Calibri" panose="020F0502020204030204" pitchFamily="34" charset="0"/>
            </a:endParaRPr>
          </a:p>
          <a:p>
            <a:pPr>
              <a:buFont typeface="Arial" panose="020B0604020202020204" pitchFamily="34" charset="0"/>
              <a:buChar char="•"/>
            </a:pPr>
            <a:endParaRPr lang="en-US" sz="3600" b="0" i="0" u="none" strike="noStrike" baseline="0" dirty="0">
              <a:latin typeface="Calibri" panose="020F0502020204030204" pitchFamily="34" charset="0"/>
            </a:endParaRPr>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10</a:t>
            </a:fld>
            <a:endParaRPr lang="en-US"/>
          </a:p>
        </p:txBody>
      </p:sp>
    </p:spTree>
    <p:extLst>
      <p:ext uri="{BB962C8B-B14F-4D97-AF65-F5344CB8AC3E}">
        <p14:creationId xmlns:p14="http://schemas.microsoft.com/office/powerpoint/2010/main" val="2282132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84338"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Cash Match Documentation</a:t>
            </a:r>
          </a:p>
        </p:txBody>
      </p:sp>
      <p:sp>
        <p:nvSpPr>
          <p:cNvPr id="3" name="Content Placeholder 2"/>
          <p:cNvSpPr>
            <a:spLocks noGrp="1"/>
          </p:cNvSpPr>
          <p:nvPr>
            <p:ph idx="1"/>
          </p:nvPr>
        </p:nvSpPr>
        <p:spPr>
          <a:xfrm>
            <a:off x="457200" y="1341777"/>
            <a:ext cx="8409398" cy="4525963"/>
          </a:xfrm>
        </p:spPr>
        <p:txBody>
          <a:bodyPr>
            <a:normAutofit/>
          </a:bodyPr>
          <a:lstStyle/>
          <a:p>
            <a:pPr marL="0" indent="0">
              <a:buNone/>
            </a:pPr>
            <a:r>
              <a:rPr lang="en-US" sz="2800" dirty="0">
                <a:latin typeface="Calibri" panose="020F0502020204030204" pitchFamily="34" charset="0"/>
              </a:rPr>
              <a:t>Example of match tracking log:</a:t>
            </a:r>
          </a:p>
          <a:p>
            <a:pPr marL="0" indent="0">
              <a:buNone/>
            </a:pPr>
            <a:endParaRPr lang="en-US" sz="3600" b="0" i="0" u="none" strike="noStrike" baseline="0" dirty="0">
              <a:latin typeface="Calibri" panose="020F0502020204030204" pitchFamily="34" charset="0"/>
            </a:endParaRPr>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11</a:t>
            </a:fld>
            <a:endParaRPr lang="en-US"/>
          </a:p>
        </p:txBody>
      </p:sp>
      <p:pic>
        <p:nvPicPr>
          <p:cNvPr id="11" name="Picture 10">
            <a:extLst>
              <a:ext uri="{FF2B5EF4-FFF2-40B4-BE49-F238E27FC236}">
                <a16:creationId xmlns:a16="http://schemas.microsoft.com/office/drawing/2014/main" id="{CF056DDA-1D57-A911-C962-8098E6A19A17}"/>
              </a:ext>
            </a:extLst>
          </p:cNvPr>
          <p:cNvPicPr>
            <a:picLocks noChangeAspect="1"/>
          </p:cNvPicPr>
          <p:nvPr/>
        </p:nvPicPr>
        <p:blipFill>
          <a:blip r:embed="rId5"/>
          <a:stretch>
            <a:fillRect/>
          </a:stretch>
        </p:blipFill>
        <p:spPr>
          <a:xfrm>
            <a:off x="457200" y="1805943"/>
            <a:ext cx="6884633" cy="4498781"/>
          </a:xfrm>
          <a:prstGeom prst="rect">
            <a:avLst/>
          </a:prstGeom>
        </p:spPr>
      </p:pic>
    </p:spTree>
    <p:extLst>
      <p:ext uri="{BB962C8B-B14F-4D97-AF65-F5344CB8AC3E}">
        <p14:creationId xmlns:p14="http://schemas.microsoft.com/office/powerpoint/2010/main" val="89321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In-kind Match</a:t>
            </a:r>
          </a:p>
        </p:txBody>
      </p:sp>
      <p:sp>
        <p:nvSpPr>
          <p:cNvPr id="3" name="Content Placeholder 2"/>
          <p:cNvSpPr>
            <a:spLocks noGrp="1"/>
          </p:cNvSpPr>
          <p:nvPr>
            <p:ph idx="1"/>
          </p:nvPr>
        </p:nvSpPr>
        <p:spPr>
          <a:xfrm>
            <a:off x="457200" y="1455938"/>
            <a:ext cx="8409398" cy="4670225"/>
          </a:xfrm>
        </p:spPr>
        <p:txBody>
          <a:bodyPr>
            <a:noAutofit/>
          </a:bodyPr>
          <a:lstStyle/>
          <a:p>
            <a:pPr marL="0" marR="0" indent="0">
              <a:lnSpc>
                <a:spcPct val="107000"/>
              </a:lnSpc>
              <a:spcBef>
                <a:spcPts val="0"/>
              </a:spcBef>
              <a:spcAft>
                <a:spcPts val="750"/>
              </a:spcAft>
              <a:buNone/>
            </a:pPr>
            <a:r>
              <a:rPr lang="en-US" sz="1700" dirty="0">
                <a:solidFill>
                  <a:srgbClr val="000000"/>
                </a:solidFill>
                <a:ea typeface="Times New Roman" panose="02020603050405020304" pitchFamily="18" charset="0"/>
                <a:cs typeface="Times New Roman" panose="02020603050405020304" pitchFamily="18" charset="0"/>
              </a:rPr>
              <a:t>In-kind match is t</a:t>
            </a:r>
            <a:r>
              <a:rPr lang="en-US" sz="1700" dirty="0">
                <a:solidFill>
                  <a:srgbClr val="000000"/>
                </a:solidFill>
                <a:effectLst/>
                <a:ea typeface="Times New Roman" panose="02020603050405020304" pitchFamily="18" charset="0"/>
                <a:cs typeface="Times New Roman" panose="02020603050405020304" pitchFamily="18" charset="0"/>
              </a:rPr>
              <a:t>he value of any real property, equipment, goods or services contributed to the ESG/CoC program, provided that if </a:t>
            </a:r>
            <a:r>
              <a:rPr lang="en-US" sz="1700" dirty="0">
                <a:effectLst/>
                <a:ea typeface="Times New Roman" panose="02020603050405020304" pitchFamily="18" charset="0"/>
                <a:cs typeface="Times New Roman" panose="02020603050405020304" pitchFamily="18" charset="0"/>
              </a:rPr>
              <a:t>the recipient/subrecipient </a:t>
            </a:r>
            <a:r>
              <a:rPr lang="en-US" sz="1700" dirty="0">
                <a:solidFill>
                  <a:srgbClr val="000000"/>
                </a:solidFill>
                <a:effectLst/>
                <a:ea typeface="Times New Roman" panose="02020603050405020304" pitchFamily="18" charset="0"/>
                <a:cs typeface="Times New Roman" panose="02020603050405020304" pitchFamily="18" charset="0"/>
              </a:rPr>
              <a:t>had to pay for them with grant funds, the costs would be </a:t>
            </a:r>
            <a:r>
              <a:rPr lang="en-US" sz="1700" u="sng" dirty="0">
                <a:solidFill>
                  <a:srgbClr val="000000"/>
                </a:solidFill>
                <a:effectLst/>
                <a:ea typeface="Times New Roman" panose="02020603050405020304" pitchFamily="18" charset="0"/>
                <a:cs typeface="Times New Roman" panose="02020603050405020304" pitchFamily="18" charset="0"/>
              </a:rPr>
              <a:t>allowable</a:t>
            </a:r>
            <a:r>
              <a:rPr lang="en-US" sz="1700" dirty="0">
                <a:solidFill>
                  <a:srgbClr val="000000"/>
                </a:solidFill>
                <a:effectLst/>
                <a:ea typeface="Times New Roman" panose="02020603050405020304" pitchFamily="18" charset="0"/>
                <a:cs typeface="Times New Roman" panose="02020603050405020304" pitchFamily="18" charset="0"/>
              </a:rPr>
              <a:t>. Noncash contributions may also include the purchase value of any donated building. </a:t>
            </a:r>
            <a:endParaRPr lang="en-US" sz="17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750"/>
              </a:spcAft>
              <a:buFont typeface="Symbol" panose="05050102010706020507" pitchFamily="18" charset="2"/>
              <a:buChar char=""/>
            </a:pPr>
            <a:r>
              <a:rPr lang="en-US" sz="1700" dirty="0">
                <a:effectLst/>
                <a:ea typeface="Times New Roman" panose="02020603050405020304" pitchFamily="18" charset="0"/>
                <a:cs typeface="Times New Roman" panose="02020603050405020304" pitchFamily="18" charset="0"/>
              </a:rPr>
              <a:t>volunteer services furnished by third-party professional and technical personnel, consultants, and other skilled and unskilled labor may be counted as match if the service is an integral and necessary part of an approved project</a:t>
            </a:r>
            <a:endParaRPr lang="en-US" sz="17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750"/>
              </a:spcAft>
              <a:buFont typeface="Symbol" panose="05050102010706020507" pitchFamily="18" charset="2"/>
              <a:buChar char=""/>
            </a:pPr>
            <a:r>
              <a:rPr lang="en-US" sz="1700" dirty="0">
                <a:effectLst/>
                <a:ea typeface="Times New Roman" panose="02020603050405020304" pitchFamily="18" charset="0"/>
                <a:cs typeface="Times New Roman" panose="02020603050405020304" pitchFamily="18" charset="0"/>
              </a:rPr>
              <a:t>services provided by individuals must be valued at rates consistent with those ordinarily paid for </a:t>
            </a:r>
            <a:r>
              <a:rPr lang="en-US" sz="1700" u="sng" dirty="0">
                <a:effectLst/>
                <a:ea typeface="Times New Roman" panose="02020603050405020304" pitchFamily="18" charset="0"/>
                <a:cs typeface="Times New Roman" panose="02020603050405020304" pitchFamily="18" charset="0"/>
              </a:rPr>
              <a:t>similar work</a:t>
            </a:r>
            <a:r>
              <a:rPr lang="en-US" sz="1700" dirty="0">
                <a:effectLst/>
                <a:ea typeface="Times New Roman" panose="02020603050405020304" pitchFamily="18" charset="0"/>
                <a:cs typeface="Times New Roman" panose="02020603050405020304" pitchFamily="18" charset="0"/>
              </a:rPr>
              <a:t> in the recipient/subrecipient's organization. If the recipient/subrecipient does not have employees performing similar work, the rates must be consistent with those ordinarily paid by other employers for similar work in the same labor </a:t>
            </a:r>
            <a:r>
              <a:rPr lang="en-US" sz="1700" dirty="0">
                <a:solidFill>
                  <a:srgbClr val="000000"/>
                </a:solidFill>
                <a:effectLst/>
                <a:ea typeface="Times New Roman" panose="02020603050405020304" pitchFamily="18" charset="0"/>
                <a:cs typeface="Times New Roman" panose="02020603050405020304" pitchFamily="18" charset="0"/>
              </a:rPr>
              <a:t>market </a:t>
            </a:r>
            <a:endParaRPr lang="en-US" sz="17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750"/>
              </a:spcAft>
              <a:buFont typeface="Symbol" panose="05050102010706020507" pitchFamily="18" charset="2"/>
              <a:buChar char=""/>
            </a:pPr>
            <a:r>
              <a:rPr lang="en-US" sz="1700" dirty="0">
                <a:solidFill>
                  <a:srgbClr val="000000"/>
                </a:solidFill>
                <a:effectLst/>
                <a:ea typeface="Times New Roman" panose="02020603050405020304" pitchFamily="18" charset="0"/>
                <a:cs typeface="Times New Roman" panose="02020603050405020304" pitchFamily="18" charset="0"/>
              </a:rPr>
              <a:t>if a third party is paying the “volunteer”, the services provided </a:t>
            </a:r>
            <a:r>
              <a:rPr lang="en-US" sz="1700" dirty="0">
                <a:effectLst/>
                <a:ea typeface="Times New Roman" panose="02020603050405020304" pitchFamily="18" charset="0"/>
                <a:cs typeface="Times New Roman" panose="02020603050405020304" pitchFamily="18" charset="0"/>
              </a:rPr>
              <a:t>must be valued at the employee's regular rate of pay plus an amount of fringe benefits that is reasonable, necessary, allocable, and otherwise allowable, provided these services employ the same skills for which the employee is normally paid</a:t>
            </a:r>
            <a:endParaRPr lang="en-US" sz="1700" dirty="0">
              <a:effectLst/>
              <a:ea typeface="Calibri" panose="020F0502020204030204" pitchFamily="34"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12</a:t>
            </a:fld>
            <a:endParaRPr lang="en-US"/>
          </a:p>
        </p:txBody>
      </p:sp>
    </p:spTree>
    <p:extLst>
      <p:ext uri="{BB962C8B-B14F-4D97-AF65-F5344CB8AC3E}">
        <p14:creationId xmlns:p14="http://schemas.microsoft.com/office/powerpoint/2010/main" val="890828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In-kind Match (Continued)</a:t>
            </a:r>
          </a:p>
        </p:txBody>
      </p:sp>
      <p:sp>
        <p:nvSpPr>
          <p:cNvPr id="3" name="Content Placeholder 2"/>
          <p:cNvSpPr>
            <a:spLocks noGrp="1"/>
          </p:cNvSpPr>
          <p:nvPr>
            <p:ph idx="1"/>
          </p:nvPr>
        </p:nvSpPr>
        <p:spPr>
          <a:xfrm>
            <a:off x="457200" y="1600200"/>
            <a:ext cx="8409398" cy="4525963"/>
          </a:xfrm>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1900" dirty="0">
                <a:effectLst/>
                <a:ea typeface="Calibri" panose="020F0502020204030204" pitchFamily="34" charset="0"/>
                <a:cs typeface="Times New Roman" panose="02020603050405020304" pitchFamily="18" charset="0"/>
              </a:rPr>
              <a:t>d</a:t>
            </a:r>
            <a:r>
              <a:rPr lang="en-US" sz="1900" dirty="0">
                <a:effectLst/>
                <a:ea typeface="Times New Roman" panose="02020603050405020304" pitchFamily="18" charset="0"/>
                <a:cs typeface="Times New Roman" panose="02020603050405020304" pitchFamily="18" charset="0"/>
              </a:rPr>
              <a:t>onated property from third parties may include such items as equipment, office supplies, laboratory supplies, or workshop and classroom supplies. Value assessed to donated property included as match must not exceed the fair market value of the property at the time of the donation</a:t>
            </a:r>
            <a:endParaRPr lang="en-US" sz="19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900" dirty="0">
                <a:effectLst/>
                <a:ea typeface="Times New Roman" panose="02020603050405020304" pitchFamily="18" charset="0"/>
                <a:cs typeface="Times New Roman" panose="02020603050405020304" pitchFamily="18" charset="0"/>
              </a:rPr>
              <a:t>the value of donated equipment must not exceed the fair market value of equipment of the same age and condition at the time of donation. The value of loaned equipment must not exceed its fair rental value</a:t>
            </a:r>
            <a:endParaRPr lang="en-US" sz="19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900" dirty="0">
                <a:effectLst/>
                <a:ea typeface="Times New Roman" panose="02020603050405020304" pitchFamily="18" charset="0"/>
                <a:cs typeface="Times New Roman" panose="02020603050405020304" pitchFamily="18" charset="0"/>
              </a:rPr>
              <a:t>the value of donated land and buildings must not exceed its fair market value at the time of donation to the non-Federal entity as established by an independent appraiser and certified by a responsible official of the non-Federal entity</a:t>
            </a:r>
          </a:p>
          <a:p>
            <a:pPr>
              <a:lnSpc>
                <a:spcPct val="107000"/>
              </a:lnSpc>
              <a:spcBef>
                <a:spcPts val="0"/>
              </a:spcBef>
              <a:buFont typeface="Symbol" panose="05050102010706020507" pitchFamily="18" charset="2"/>
              <a:buChar char=""/>
            </a:pPr>
            <a:r>
              <a:rPr lang="en-US" sz="1900" dirty="0">
                <a:solidFill>
                  <a:srgbClr val="000000"/>
                </a:solidFill>
                <a:effectLst/>
                <a:ea typeface="Times New Roman" panose="02020603050405020304" pitchFamily="18" charset="0"/>
                <a:cs typeface="Times New Roman" panose="02020603050405020304" pitchFamily="18" charset="0"/>
              </a:rPr>
              <a:t>to determine the value of any donated material or building, or of </a:t>
            </a:r>
            <a:r>
              <a:rPr lang="en-US" sz="1900" dirty="0">
                <a:effectLst/>
                <a:ea typeface="Times New Roman" panose="02020603050405020304" pitchFamily="18" charset="0"/>
                <a:cs typeface="Times New Roman" panose="02020603050405020304" pitchFamily="18" charset="0"/>
              </a:rPr>
              <a:t>any lease, the recipient must use a method reasonably calculated to establish the fair market value</a:t>
            </a:r>
            <a:endParaRPr lang="en-US" sz="19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900" dirty="0">
                <a:effectLst/>
                <a:ea typeface="Times New Roman" panose="02020603050405020304" pitchFamily="18" charset="0"/>
                <a:cs typeface="Times New Roman" panose="02020603050405020304" pitchFamily="18" charset="0"/>
              </a:rPr>
              <a:t>the value of donated space must not exceed the fair rental value of comparable space as established by an independent appraisal of comparable space and facilities in a privately-owned building in the same locality</a:t>
            </a:r>
            <a:endParaRPr lang="en-US" sz="19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900" dirty="0">
                <a:effectLst/>
                <a:ea typeface="Times New Roman" panose="02020603050405020304" pitchFamily="18" charset="0"/>
                <a:cs typeface="Times New Roman" panose="02020603050405020304" pitchFamily="18" charset="0"/>
              </a:rPr>
              <a:t>In-kind match must be received during the recipient’s grant period</a:t>
            </a:r>
            <a:endParaRPr lang="en-US" sz="19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75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13</a:t>
            </a:fld>
            <a:endParaRPr lang="en-US"/>
          </a:p>
        </p:txBody>
      </p:sp>
    </p:spTree>
    <p:extLst>
      <p:ext uri="{BB962C8B-B14F-4D97-AF65-F5344CB8AC3E}">
        <p14:creationId xmlns:p14="http://schemas.microsoft.com/office/powerpoint/2010/main" val="2825520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fontScale="90000"/>
          </a:bodyPr>
          <a:lstStyle/>
          <a:p>
            <a:r>
              <a:rPr lang="en-US" dirty="0">
                <a:solidFill>
                  <a:schemeClr val="bg1"/>
                </a:solidFill>
              </a:rPr>
              <a:t>In-kind Match – Mainstream Benefits</a:t>
            </a:r>
          </a:p>
        </p:txBody>
      </p:sp>
      <p:sp>
        <p:nvSpPr>
          <p:cNvPr id="3" name="Content Placeholder 2"/>
          <p:cNvSpPr>
            <a:spLocks noGrp="1"/>
          </p:cNvSpPr>
          <p:nvPr>
            <p:ph idx="1"/>
          </p:nvPr>
        </p:nvSpPr>
        <p:spPr>
          <a:xfrm>
            <a:off x="457200" y="1464816"/>
            <a:ext cx="8409398" cy="4661347"/>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000" dirty="0">
                <a:effectLst/>
                <a:ea typeface="Calibri" panose="020F0502020204030204" pitchFamily="34" charset="0"/>
                <a:cs typeface="Times New Roman" panose="02020603050405020304" pitchFamily="18" charset="0"/>
              </a:rPr>
              <a:t>FAQ on mainstream benefits for </a:t>
            </a:r>
            <a:r>
              <a:rPr lang="en-US" sz="2000" u="sng" dirty="0">
                <a:effectLst/>
                <a:ea typeface="Calibri" panose="020F0502020204030204" pitchFamily="34" charset="0"/>
                <a:cs typeface="Times New Roman" panose="02020603050405020304" pitchFamily="18" charset="0"/>
              </a:rPr>
              <a:t>CoC</a:t>
            </a:r>
            <a:r>
              <a:rPr lang="en-US" sz="2000" dirty="0">
                <a:effectLst/>
                <a:ea typeface="Calibri" panose="020F0502020204030204" pitchFamily="34" charset="0"/>
                <a:cs typeface="Times New Roman" panose="02020603050405020304" pitchFamily="18" charset="0"/>
              </a:rPr>
              <a:t> match can be found here: </a:t>
            </a:r>
            <a:r>
              <a:rPr lang="en-US" sz="2000" dirty="0">
                <a:effectLst/>
                <a:ea typeface="Calibri" panose="020F0502020204030204" pitchFamily="34" charset="0"/>
                <a:cs typeface="Times New Roman" panose="02020603050405020304" pitchFamily="18" charset="0"/>
                <a:hlinkClick r:id="rId5"/>
              </a:rPr>
              <a:t>https://www.hudexchange.info/faqs/1563/are-mainstream-benefits-that-are-paid-directly-to-program-participants/</a:t>
            </a:r>
            <a:r>
              <a:rPr lang="en-US" sz="2000" dirty="0">
                <a:effectLst/>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2000" dirty="0">
                <a:ea typeface="Calibri" panose="020F0502020204030204" pitchFamily="34" charset="0"/>
                <a:cs typeface="Times New Roman" panose="02020603050405020304" pitchFamily="18" charset="0"/>
              </a:rPr>
              <a:t>Mainstream benefits (food assistance, TANF, mental health services, etc.) provided directly to program participants are not considered match by HUD because they are based on the program participant’s eligibility rather than committed to the recipient/subrecipient for activities funded by the program</a:t>
            </a:r>
          </a:p>
          <a:p>
            <a:pPr marL="342900" marR="0" lvl="0" indent="-342900">
              <a:lnSpc>
                <a:spcPct val="107000"/>
              </a:lnSpc>
              <a:spcBef>
                <a:spcPts val="0"/>
              </a:spcBef>
              <a:spcAft>
                <a:spcPts val="0"/>
              </a:spcAft>
              <a:buFont typeface="Symbol" panose="05050102010706020507" pitchFamily="18" charset="2"/>
              <a:buChar char=""/>
            </a:pPr>
            <a:r>
              <a:rPr lang="en-US" sz="2000" dirty="0">
                <a:ea typeface="Calibri" panose="020F0502020204030204" pitchFamily="34" charset="0"/>
                <a:cs typeface="Times New Roman" panose="02020603050405020304" pitchFamily="18" charset="0"/>
              </a:rPr>
              <a:t>An exception is when funds are provided directly to the recipient/subrecipient for use in a CoC project, but this is cash match</a:t>
            </a:r>
          </a:p>
          <a:p>
            <a:pPr marL="342900" marR="0" lvl="0" indent="-342900">
              <a:lnSpc>
                <a:spcPct val="107000"/>
              </a:lnSpc>
              <a:spcBef>
                <a:spcPts val="0"/>
              </a:spcBef>
              <a:spcAft>
                <a:spcPts val="0"/>
              </a:spcAft>
              <a:buFont typeface="Symbol" panose="05050102010706020507" pitchFamily="18" charset="2"/>
              <a:buChar char=""/>
            </a:pPr>
            <a:r>
              <a:rPr lang="en-US" sz="2000" dirty="0">
                <a:effectLst/>
                <a:ea typeface="Calibri" panose="020F0502020204030204" pitchFamily="34" charset="0"/>
                <a:cs typeface="Times New Roman" panose="02020603050405020304" pitchFamily="18" charset="0"/>
              </a:rPr>
              <a:t>Example – CMH receive</a:t>
            </a:r>
            <a:r>
              <a:rPr lang="en-US" sz="2000" dirty="0">
                <a:ea typeface="Calibri" panose="020F0502020204030204" pitchFamily="34" charset="0"/>
                <a:cs typeface="Times New Roman" panose="02020603050405020304" pitchFamily="18" charset="0"/>
              </a:rPr>
              <a:t>s Medicaid funds to provide mental health services to the program participants in their CoC program = MATCH</a:t>
            </a:r>
          </a:p>
          <a:p>
            <a:pPr marL="342900" marR="0" lvl="0" indent="-342900">
              <a:lnSpc>
                <a:spcPct val="107000"/>
              </a:lnSpc>
              <a:spcBef>
                <a:spcPts val="0"/>
              </a:spcBef>
              <a:spcAft>
                <a:spcPts val="0"/>
              </a:spcAft>
              <a:buFont typeface="Symbol" panose="05050102010706020507" pitchFamily="18" charset="2"/>
              <a:buChar char=""/>
            </a:pPr>
            <a:r>
              <a:rPr lang="en-US" sz="2000" dirty="0">
                <a:effectLst/>
                <a:ea typeface="Calibri" panose="020F0502020204030204" pitchFamily="34" charset="0"/>
                <a:cs typeface="Times New Roman" panose="02020603050405020304" pitchFamily="18" charset="0"/>
              </a:rPr>
              <a:t>Example – CMH provides mental health services to another agency’s CoC program</a:t>
            </a:r>
            <a:r>
              <a:rPr lang="en-US" sz="2000" dirty="0">
                <a:ea typeface="Calibri" panose="020F0502020204030204" pitchFamily="34" charset="0"/>
                <a:cs typeface="Times New Roman" panose="02020603050405020304" pitchFamily="18" charset="0"/>
              </a:rPr>
              <a:t> participants who meet CMH’s eligibility = NOT MATCH</a:t>
            </a:r>
            <a:endParaRPr lang="en-US" sz="20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75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14</a:t>
            </a:fld>
            <a:endParaRPr lang="en-US"/>
          </a:p>
        </p:txBody>
      </p:sp>
    </p:spTree>
    <p:extLst>
      <p:ext uri="{BB962C8B-B14F-4D97-AF65-F5344CB8AC3E}">
        <p14:creationId xmlns:p14="http://schemas.microsoft.com/office/powerpoint/2010/main" val="3927241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In-kind Match MOU	</a:t>
            </a:r>
          </a:p>
        </p:txBody>
      </p:sp>
      <p:sp>
        <p:nvSpPr>
          <p:cNvPr id="3" name="Content Placeholder 2"/>
          <p:cNvSpPr>
            <a:spLocks noGrp="1"/>
          </p:cNvSpPr>
          <p:nvPr>
            <p:ph idx="1"/>
          </p:nvPr>
        </p:nvSpPr>
        <p:spPr>
          <a:xfrm>
            <a:off x="457200" y="1600200"/>
            <a:ext cx="8409398" cy="4525963"/>
          </a:xfrm>
        </p:spPr>
        <p:txBody>
          <a:bodyPr>
            <a:normAutofit/>
          </a:bodyPr>
          <a:lstStyle/>
          <a:p>
            <a:pPr marL="0" marR="0" indent="0">
              <a:lnSpc>
                <a:spcPct val="107000"/>
              </a:lnSpc>
              <a:spcBef>
                <a:spcPts val="0"/>
              </a:spcBef>
              <a:spcAft>
                <a:spcPts val="75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An FAQ on the minimum requirements of a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CoC Program </a:t>
            </a:r>
            <a:r>
              <a:rPr lang="en-US" sz="1800" dirty="0">
                <a:effectLst/>
                <a:latin typeface="Calibri" panose="020F0502020204030204" pitchFamily="34" charset="0"/>
                <a:ea typeface="Calibri" panose="020F0502020204030204" pitchFamily="34" charset="0"/>
                <a:cs typeface="Times New Roman" panose="02020603050405020304" pitchFamily="18" charset="0"/>
              </a:rPr>
              <a:t>MOU for in-</a:t>
            </a:r>
            <a:r>
              <a:rPr lang="en-US" sz="1800" dirty="0">
                <a:latin typeface="Calibri" panose="020F0502020204030204" pitchFamily="34" charset="0"/>
                <a:ea typeface="Calibri" panose="020F0502020204030204" pitchFamily="34" charset="0"/>
                <a:cs typeface="Times New Roman" panose="02020603050405020304" pitchFamily="18" charset="0"/>
              </a:rPr>
              <a:t>kind match </a:t>
            </a:r>
            <a:r>
              <a:rPr lang="en-US" sz="1800" dirty="0">
                <a:effectLst/>
                <a:latin typeface="Calibri" panose="020F0502020204030204" pitchFamily="34" charset="0"/>
                <a:ea typeface="Calibri" panose="020F0502020204030204" pitchFamily="34" charset="0"/>
                <a:cs typeface="Times New Roman" panose="02020603050405020304" pitchFamily="18" charset="0"/>
              </a:rPr>
              <a:t>can be found at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5"/>
              </a:rPr>
              <a:t>https://www.hudexchange.info/faqs/1562/what-are-the-minimum-requirements-of-a-memorandum-of-understanding/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75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15</a:t>
            </a:fld>
            <a:endParaRPr lang="en-US"/>
          </a:p>
        </p:txBody>
      </p:sp>
      <p:pic>
        <p:nvPicPr>
          <p:cNvPr id="11" name="Picture 10">
            <a:extLst>
              <a:ext uri="{FF2B5EF4-FFF2-40B4-BE49-F238E27FC236}">
                <a16:creationId xmlns:a16="http://schemas.microsoft.com/office/drawing/2014/main" id="{69B5CC13-37BA-7B70-5AFE-035979740824}"/>
              </a:ext>
            </a:extLst>
          </p:cNvPr>
          <p:cNvPicPr>
            <a:picLocks noChangeAspect="1"/>
          </p:cNvPicPr>
          <p:nvPr/>
        </p:nvPicPr>
        <p:blipFill>
          <a:blip r:embed="rId6"/>
          <a:stretch>
            <a:fillRect/>
          </a:stretch>
        </p:blipFill>
        <p:spPr>
          <a:xfrm>
            <a:off x="535397" y="2583402"/>
            <a:ext cx="7978288" cy="3542761"/>
          </a:xfrm>
          <a:prstGeom prst="rect">
            <a:avLst/>
          </a:prstGeom>
        </p:spPr>
      </p:pic>
    </p:spTree>
    <p:extLst>
      <p:ext uri="{BB962C8B-B14F-4D97-AF65-F5344CB8AC3E}">
        <p14:creationId xmlns:p14="http://schemas.microsoft.com/office/powerpoint/2010/main" val="2490810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In-kind Match Documentation</a:t>
            </a:r>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16</a:t>
            </a:fld>
            <a:endParaRPr lang="en-US"/>
          </a:p>
        </p:txBody>
      </p:sp>
      <p:sp>
        <p:nvSpPr>
          <p:cNvPr id="7" name="Content Placeholder 6">
            <a:extLst>
              <a:ext uri="{FF2B5EF4-FFF2-40B4-BE49-F238E27FC236}">
                <a16:creationId xmlns:a16="http://schemas.microsoft.com/office/drawing/2014/main" id="{09BCAB96-22E3-4E5E-9D78-F5812BB705C2}"/>
              </a:ext>
            </a:extLst>
          </p:cNvPr>
          <p:cNvSpPr>
            <a:spLocks noGrp="1"/>
          </p:cNvSpPr>
          <p:nvPr>
            <p:ph idx="1"/>
          </p:nvPr>
        </p:nvSpPr>
        <p:spPr>
          <a:xfrm>
            <a:off x="457199" y="1600200"/>
            <a:ext cx="8402715" cy="4525963"/>
          </a:xfrm>
        </p:spPr>
        <p:txBody>
          <a:bodyPr>
            <a:normAutofit fontScale="92500" lnSpcReduction="10000"/>
          </a:bodyPr>
          <a:lstStyle/>
          <a:p>
            <a:r>
              <a:rPr lang="en-US" dirty="0"/>
              <a:t>The podcast The Importance of Documenting Match Under the </a:t>
            </a:r>
            <a:r>
              <a:rPr lang="en-US" u="sng" dirty="0"/>
              <a:t>CoC</a:t>
            </a:r>
            <a:r>
              <a:rPr lang="en-US" dirty="0"/>
              <a:t> Program can be found at: </a:t>
            </a:r>
            <a:r>
              <a:rPr lang="en-US" dirty="0">
                <a:hlinkClick r:id="rId5"/>
              </a:rPr>
              <a:t>https://www.onecpd.info/resource/3113/importance-of-documenting-match-under-the-coc-program/</a:t>
            </a:r>
            <a:r>
              <a:rPr lang="en-US" dirty="0"/>
              <a:t> </a:t>
            </a:r>
          </a:p>
          <a:p>
            <a:r>
              <a:rPr lang="en-US" dirty="0"/>
              <a:t>A helpful FAQ on cash match for </a:t>
            </a:r>
            <a:r>
              <a:rPr lang="en-US" u="sng" dirty="0"/>
              <a:t>ESG</a:t>
            </a:r>
            <a:r>
              <a:rPr lang="en-US" dirty="0"/>
              <a:t> can be found at: </a:t>
            </a:r>
            <a:r>
              <a:rPr lang="en-US" dirty="0">
                <a:hlinkClick r:id="rId6"/>
              </a:rPr>
              <a:t>https://www.hudexchange.info/faqs/1086/what-sources-of-funds-can-be-used-as-cash-match-for-esg/</a:t>
            </a:r>
            <a:r>
              <a:rPr lang="en-US" dirty="0"/>
              <a:t> </a:t>
            </a:r>
          </a:p>
        </p:txBody>
      </p:sp>
    </p:spTree>
    <p:extLst>
      <p:ext uri="{BB962C8B-B14F-4D97-AF65-F5344CB8AC3E}">
        <p14:creationId xmlns:p14="http://schemas.microsoft.com/office/powerpoint/2010/main" val="3562705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In-kind Match Documentation</a:t>
            </a:r>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17</a:t>
            </a:fld>
            <a:endParaRPr lang="en-US"/>
          </a:p>
        </p:txBody>
      </p:sp>
      <p:sp>
        <p:nvSpPr>
          <p:cNvPr id="7" name="Content Placeholder 6">
            <a:extLst>
              <a:ext uri="{FF2B5EF4-FFF2-40B4-BE49-F238E27FC236}">
                <a16:creationId xmlns:a16="http://schemas.microsoft.com/office/drawing/2014/main" id="{09BCAB96-22E3-4E5E-9D78-F5812BB705C2}"/>
              </a:ext>
            </a:extLst>
          </p:cNvPr>
          <p:cNvSpPr>
            <a:spLocks noGrp="1"/>
          </p:cNvSpPr>
          <p:nvPr>
            <p:ph idx="1"/>
          </p:nvPr>
        </p:nvSpPr>
        <p:spPr>
          <a:xfrm>
            <a:off x="372861" y="1600200"/>
            <a:ext cx="8487053" cy="4525963"/>
          </a:xfrm>
        </p:spPr>
        <p:txBody>
          <a:bodyPr>
            <a:normAutofit lnSpcReduction="10000"/>
          </a:bodyPr>
          <a:lstStyle/>
          <a:p>
            <a:r>
              <a:rPr lang="en-US" sz="3600" dirty="0"/>
              <a:t>Examples of in-kind match documentation:</a:t>
            </a:r>
          </a:p>
          <a:p>
            <a:pPr lvl="1"/>
            <a:r>
              <a:rPr lang="en-US" sz="3200" dirty="0"/>
              <a:t>Volunteer sign-in/out sheets</a:t>
            </a:r>
          </a:p>
          <a:p>
            <a:pPr lvl="1"/>
            <a:r>
              <a:rPr lang="en-US" sz="3200" dirty="0"/>
              <a:t>Standardized local rates for specific types of services</a:t>
            </a:r>
          </a:p>
          <a:p>
            <a:pPr lvl="1"/>
            <a:r>
              <a:rPr lang="en-US" sz="3200" dirty="0"/>
              <a:t>Documentation of current minimum wage</a:t>
            </a:r>
          </a:p>
          <a:p>
            <a:pPr lvl="1"/>
            <a:r>
              <a:rPr lang="en-US" sz="3200" dirty="0"/>
              <a:t>Letters of donation </a:t>
            </a:r>
          </a:p>
          <a:p>
            <a:pPr lvl="1"/>
            <a:r>
              <a:rPr lang="en-US" sz="3200" dirty="0"/>
              <a:t>Documentation of value of building, equipment and/or goods</a:t>
            </a:r>
          </a:p>
          <a:p>
            <a:pPr lvl="1"/>
            <a:endParaRPr lang="en-US" dirty="0"/>
          </a:p>
          <a:p>
            <a:pPr marL="457200" lvl="1" indent="0">
              <a:buNone/>
            </a:pPr>
            <a:endParaRPr lang="en-US" dirty="0"/>
          </a:p>
        </p:txBody>
      </p:sp>
    </p:spTree>
    <p:extLst>
      <p:ext uri="{BB962C8B-B14F-4D97-AF65-F5344CB8AC3E}">
        <p14:creationId xmlns:p14="http://schemas.microsoft.com/office/powerpoint/2010/main" val="1797326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Summary</a:t>
            </a:r>
          </a:p>
        </p:txBody>
      </p:sp>
      <p:sp>
        <p:nvSpPr>
          <p:cNvPr id="3" name="Content Placeholder 2"/>
          <p:cNvSpPr>
            <a:spLocks noGrp="1"/>
          </p:cNvSpPr>
          <p:nvPr>
            <p:ph idx="1"/>
          </p:nvPr>
        </p:nvSpPr>
        <p:spPr>
          <a:xfrm>
            <a:off x="457200" y="1600200"/>
            <a:ext cx="8409398" cy="4525963"/>
          </a:xfrm>
        </p:spPr>
        <p:txBody>
          <a:bodyPr>
            <a:normAutofit fontScale="92500" lnSpcReduction="20000"/>
          </a:bodyPr>
          <a:lstStyle/>
          <a:p>
            <a:pPr marL="342900" marR="0" lvl="0" indent="-342900">
              <a:spcBef>
                <a:spcPts val="0"/>
              </a:spcBef>
              <a:spcAft>
                <a:spcPts val="0"/>
              </a:spcAft>
              <a:buFont typeface="Symbol" panose="05050102010706020507" pitchFamily="18" charset="2"/>
              <a:buChar char=""/>
            </a:pPr>
            <a:r>
              <a:rPr lang="en-US" dirty="0">
                <a:ea typeface="Times New Roman" panose="02020603050405020304" pitchFamily="18" charset="0"/>
                <a:cs typeface="Times New Roman" panose="02020603050405020304" pitchFamily="18" charset="0"/>
              </a:rPr>
              <a:t>C</a:t>
            </a:r>
            <a:r>
              <a:rPr lang="en-US" dirty="0">
                <a:effectLst/>
                <a:ea typeface="Times New Roman" panose="02020603050405020304" pitchFamily="18" charset="0"/>
                <a:cs typeface="Times New Roman" panose="02020603050405020304" pitchFamily="18" charset="0"/>
              </a:rPr>
              <a:t>ash and in-kind contributions can be used for match if they come from an eligible source and are spent on an eligible, necessary cost</a:t>
            </a:r>
            <a:endParaRPr lang="en-US" dirty="0">
              <a:effectLst/>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Symbol" panose="05050102010706020507" pitchFamily="18" charset="2"/>
              <a:buChar char=""/>
            </a:pPr>
            <a:r>
              <a:rPr lang="en-US" dirty="0">
                <a:ea typeface="Times New Roman" panose="02020603050405020304" pitchFamily="18" charset="0"/>
                <a:cs typeface="Times New Roman" panose="02020603050405020304" pitchFamily="18" charset="0"/>
              </a:rPr>
              <a:t>M</a:t>
            </a:r>
            <a:r>
              <a:rPr lang="en-US" dirty="0">
                <a:effectLst/>
                <a:ea typeface="Times New Roman" panose="02020603050405020304" pitchFamily="18" charset="0"/>
                <a:cs typeface="Times New Roman" panose="02020603050405020304" pitchFamily="18" charset="0"/>
              </a:rPr>
              <a:t>atch must be expended (cash) or received (in-kind) during the grant period in which it is being considered match</a:t>
            </a:r>
          </a:p>
          <a:p>
            <a:pPr marL="342900" marR="0" lvl="0" indent="-342900">
              <a:spcBef>
                <a:spcPts val="0"/>
              </a:spcBef>
              <a:spcAft>
                <a:spcPts val="800"/>
              </a:spcAft>
              <a:buFont typeface="Symbol" panose="05050102010706020507" pitchFamily="18" charset="2"/>
              <a:buChar char=""/>
            </a:pPr>
            <a:r>
              <a:rPr lang="en-US" dirty="0">
                <a:ea typeface="Times New Roman" panose="02020603050405020304" pitchFamily="18" charset="0"/>
                <a:cs typeface="Times New Roman" panose="02020603050405020304" pitchFamily="18" charset="0"/>
              </a:rPr>
              <a:t>D</a:t>
            </a:r>
            <a:r>
              <a:rPr lang="en-US" dirty="0">
                <a:effectLst/>
                <a:ea typeface="Times New Roman" panose="02020603050405020304" pitchFamily="18" charset="0"/>
                <a:cs typeface="Times New Roman" panose="02020603050405020304" pitchFamily="18" charset="0"/>
              </a:rPr>
              <a:t>ocumentation is </a:t>
            </a:r>
            <a:r>
              <a:rPr lang="en-US" u="sng" dirty="0">
                <a:effectLst/>
                <a:ea typeface="Times New Roman" panose="02020603050405020304" pitchFamily="18" charset="0"/>
                <a:cs typeface="Times New Roman" panose="02020603050405020304" pitchFamily="18" charset="0"/>
              </a:rPr>
              <a:t>critical</a:t>
            </a:r>
            <a:r>
              <a:rPr lang="en-US" dirty="0">
                <a:effectLst/>
                <a:ea typeface="Times New Roman" panose="02020603050405020304" pitchFamily="18" charset="0"/>
                <a:cs typeface="Times New Roman" panose="02020603050405020304" pitchFamily="18" charset="0"/>
              </a:rPr>
              <a:t> – time sheets/pay stubs, volunteer sign in sheets, letters of donation, written documentation of value, etc.</a:t>
            </a:r>
          </a:p>
          <a:p>
            <a:pPr marL="342900" marR="0" lvl="0" indent="-342900">
              <a:spcBef>
                <a:spcPts val="0"/>
              </a:spcBef>
              <a:spcAft>
                <a:spcPts val="80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Mainstream resources are rarely match so check with HUD before attempting to use it as such </a:t>
            </a:r>
            <a:endParaRPr lang="en-US" dirty="0">
              <a:effectLst/>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endParaRPr lang="en-US" dirty="0"/>
          </a:p>
          <a:p>
            <a:endParaRPr lang="en-US" dirty="0"/>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18</a:t>
            </a:fld>
            <a:endParaRPr lang="en-US"/>
          </a:p>
        </p:txBody>
      </p:sp>
    </p:spTree>
    <p:extLst>
      <p:ext uri="{BB962C8B-B14F-4D97-AF65-F5344CB8AC3E}">
        <p14:creationId xmlns:p14="http://schemas.microsoft.com/office/powerpoint/2010/main" val="180906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pacer-background.jpg"/>
          <p:cNvPicPr>
            <a:picLocks noChangeAspect="1"/>
          </p:cNvPicPr>
          <p:nvPr/>
        </p:nvPicPr>
        <p:blipFill>
          <a:blip r:embed="rId2"/>
          <a:stretch>
            <a:fillRect/>
          </a:stretch>
        </p:blipFill>
        <p:spPr>
          <a:xfrm>
            <a:off x="0" y="0"/>
            <a:ext cx="9144000" cy="6858000"/>
          </a:xfrm>
          <a:prstGeom prst="rect">
            <a:avLst/>
          </a:prstGeom>
        </p:spPr>
      </p:pic>
      <p:sp>
        <p:nvSpPr>
          <p:cNvPr id="4" name="Title 3"/>
          <p:cNvSpPr>
            <a:spLocks noGrp="1"/>
          </p:cNvSpPr>
          <p:nvPr>
            <p:ph type="title"/>
          </p:nvPr>
        </p:nvSpPr>
        <p:spPr/>
        <p:txBody>
          <a:bodyPr/>
          <a:lstStyle/>
          <a:p>
            <a:r>
              <a:rPr lang="en-US" b="1" dirty="0">
                <a:solidFill>
                  <a:schemeClr val="bg1"/>
                </a:solidFill>
              </a:rPr>
              <a:t>	</a:t>
            </a:r>
          </a:p>
        </p:txBody>
      </p:sp>
      <p:sp>
        <p:nvSpPr>
          <p:cNvPr id="6" name="Content Placeholder 5"/>
          <p:cNvSpPr>
            <a:spLocks noGrp="1"/>
          </p:cNvSpPr>
          <p:nvPr>
            <p:ph idx="1"/>
          </p:nvPr>
        </p:nvSpPr>
        <p:spPr>
          <a:xfrm>
            <a:off x="457200" y="791110"/>
            <a:ext cx="8229600" cy="5335053"/>
          </a:xfrm>
        </p:spPr>
        <p:txBody>
          <a:bodyPr/>
          <a:lstStyle/>
          <a:p>
            <a:endParaRPr lang="en-US" dirty="0">
              <a:solidFill>
                <a:schemeClr val="bg1"/>
              </a:solidFill>
            </a:endParaRPr>
          </a:p>
          <a:p>
            <a:pPr marL="0" indent="0" algn="ctr">
              <a:buNone/>
            </a:pPr>
            <a:r>
              <a:rPr lang="en-US" sz="8800" b="1" dirty="0">
                <a:solidFill>
                  <a:schemeClr val="bg1"/>
                </a:solidFill>
              </a:rPr>
              <a:t>Questions</a:t>
            </a:r>
            <a:endParaRPr lang="en-US" sz="8800" dirty="0">
              <a:solidFill>
                <a:schemeClr val="bg1"/>
              </a:solidFill>
            </a:endParaRPr>
          </a:p>
        </p:txBody>
      </p:sp>
      <p:sp>
        <p:nvSpPr>
          <p:cNvPr id="7" name="Footer Placeholder 6"/>
          <p:cNvSpPr>
            <a:spLocks noGrp="1"/>
          </p:cNvSpPr>
          <p:nvPr>
            <p:ph type="ftr" sz="quarter" idx="11"/>
          </p:nvPr>
        </p:nvSpPr>
        <p:spPr/>
        <p:txBody>
          <a:bodyPr/>
          <a:lstStyle/>
          <a:p>
            <a:r>
              <a:rPr lang="en-US" dirty="0"/>
              <a:t>HUD-CPD All Grantee Meeting</a:t>
            </a:r>
          </a:p>
        </p:txBody>
      </p:sp>
      <p:sp>
        <p:nvSpPr>
          <p:cNvPr id="9" name="Slide Number Placeholder 8"/>
          <p:cNvSpPr>
            <a:spLocks noGrp="1"/>
          </p:cNvSpPr>
          <p:nvPr>
            <p:ph type="sldNum" sz="quarter" idx="12"/>
          </p:nvPr>
        </p:nvSpPr>
        <p:spPr/>
        <p:txBody>
          <a:bodyPr/>
          <a:lstStyle/>
          <a:p>
            <a:fld id="{D1116C83-5ADC-4A43-818E-7D8689417C7D}" type="slidenum">
              <a:rPr lang="en-US" smtClean="0"/>
              <a:pPr/>
              <a:t>19</a:t>
            </a:fld>
            <a:endParaRPr lang="en-US"/>
          </a:p>
        </p:txBody>
      </p:sp>
    </p:spTree>
    <p:extLst>
      <p:ext uri="{BB962C8B-B14F-4D97-AF65-F5344CB8AC3E}">
        <p14:creationId xmlns:p14="http://schemas.microsoft.com/office/powerpoint/2010/main" val="3774313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pacer-background.jpg"/>
          <p:cNvPicPr>
            <a:picLocks noChangeAspect="1"/>
          </p:cNvPicPr>
          <p:nvPr/>
        </p:nvPicPr>
        <p:blipFill>
          <a:blip r:embed="rId2"/>
          <a:stretch>
            <a:fillRect/>
          </a:stretch>
        </p:blipFill>
        <p:spPr>
          <a:xfrm>
            <a:off x="0" y="0"/>
            <a:ext cx="9144000" cy="6858000"/>
          </a:xfrm>
          <a:prstGeom prst="rect">
            <a:avLst/>
          </a:prstGeom>
        </p:spPr>
      </p:pic>
      <p:sp>
        <p:nvSpPr>
          <p:cNvPr id="4" name="Title 3"/>
          <p:cNvSpPr>
            <a:spLocks noGrp="1"/>
          </p:cNvSpPr>
          <p:nvPr>
            <p:ph type="title"/>
          </p:nvPr>
        </p:nvSpPr>
        <p:spPr>
          <a:xfrm>
            <a:off x="457200" y="274637"/>
            <a:ext cx="8229600" cy="5824321"/>
          </a:xfrm>
        </p:spPr>
        <p:txBody>
          <a:bodyPr>
            <a:normAutofit/>
          </a:bodyPr>
          <a:lstStyle/>
          <a:p>
            <a:r>
              <a:rPr lang="en-US" b="1" u="sng" dirty="0">
                <a:solidFill>
                  <a:schemeClr val="bg1"/>
                </a:solidFill>
              </a:rPr>
              <a:t>ESG and CoC Match</a:t>
            </a:r>
            <a:br>
              <a:rPr lang="en-US" dirty="0">
                <a:solidFill>
                  <a:schemeClr val="bg1"/>
                </a:solidFill>
              </a:rPr>
            </a:br>
            <a:br>
              <a:rPr lang="en-US" dirty="0">
                <a:solidFill>
                  <a:schemeClr val="bg1"/>
                </a:solidFill>
              </a:rPr>
            </a:br>
            <a:r>
              <a:rPr lang="en-US" dirty="0">
                <a:solidFill>
                  <a:schemeClr val="bg1"/>
                </a:solidFill>
              </a:rPr>
              <a:t>Carrie L. Fortune, Esq. </a:t>
            </a:r>
            <a:br>
              <a:rPr lang="en-US" dirty="0">
                <a:solidFill>
                  <a:schemeClr val="bg1"/>
                </a:solidFill>
              </a:rPr>
            </a:br>
            <a:r>
              <a:rPr lang="en-US" dirty="0">
                <a:solidFill>
                  <a:schemeClr val="bg1"/>
                </a:solidFill>
              </a:rPr>
              <a:t>Senior CPD Representative</a:t>
            </a:r>
            <a:br>
              <a:rPr lang="en-US" dirty="0">
                <a:solidFill>
                  <a:schemeClr val="bg1"/>
                </a:solidFill>
              </a:rPr>
            </a:br>
            <a:r>
              <a:rPr lang="en-US" dirty="0">
                <a:solidFill>
                  <a:schemeClr val="bg1"/>
                </a:solidFill>
              </a:rPr>
              <a:t>Program Environmental Specialist</a:t>
            </a:r>
            <a:br>
              <a:rPr lang="en-US" dirty="0">
                <a:solidFill>
                  <a:schemeClr val="bg1"/>
                </a:solidFill>
              </a:rPr>
            </a:br>
            <a:br>
              <a:rPr lang="en-US" dirty="0">
                <a:solidFill>
                  <a:schemeClr val="bg1"/>
                </a:solidFill>
              </a:rPr>
            </a:br>
            <a:endParaRPr lang="en-US" dirty="0">
              <a:solidFill>
                <a:schemeClr val="bg1"/>
              </a:solidFill>
            </a:endParaRPr>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lstStyle/>
          <a:p>
            <a:r>
              <a:rPr lang="en-US" dirty="0">
                <a:solidFill>
                  <a:schemeClr val="bg1"/>
                </a:solidFill>
              </a:rPr>
              <a:t>Agenda</a:t>
            </a:r>
          </a:p>
        </p:txBody>
      </p:sp>
      <p:sp>
        <p:nvSpPr>
          <p:cNvPr id="3" name="Content Placeholder 2"/>
          <p:cNvSpPr>
            <a:spLocks noGrp="1"/>
          </p:cNvSpPr>
          <p:nvPr>
            <p:ph idx="1"/>
          </p:nvPr>
        </p:nvSpPr>
        <p:spPr/>
        <p:txBody>
          <a:bodyPr/>
          <a:lstStyle/>
          <a:p>
            <a:r>
              <a:rPr lang="en-US" sz="4400" dirty="0"/>
              <a:t>Federal Regulations</a:t>
            </a:r>
          </a:p>
          <a:p>
            <a:r>
              <a:rPr lang="en-US" sz="4400" dirty="0"/>
              <a:t>Cash Match</a:t>
            </a:r>
          </a:p>
          <a:p>
            <a:r>
              <a:rPr lang="en-US" sz="4400" dirty="0"/>
              <a:t>In-Kind Match</a:t>
            </a:r>
          </a:p>
          <a:p>
            <a:r>
              <a:rPr lang="en-US" sz="4400" dirty="0"/>
              <a:t>Summary</a:t>
            </a:r>
          </a:p>
          <a:p>
            <a:r>
              <a:rPr lang="en-US" sz="4400" dirty="0"/>
              <a:t>Questions</a:t>
            </a:r>
          </a:p>
          <a:p>
            <a:endParaRPr lang="en-US" dirty="0"/>
          </a:p>
        </p:txBody>
      </p:sp>
      <p:sp>
        <p:nvSpPr>
          <p:cNvPr id="6" name="Footer Placeholder 5"/>
          <p:cNvSpPr>
            <a:spLocks noGrp="1"/>
          </p:cNvSpPr>
          <p:nvPr>
            <p:ph type="ftr" sz="quarter" idx="11"/>
          </p:nvPr>
        </p:nvSpPr>
        <p:spPr>
          <a:xfrm>
            <a:off x="3124201" y="6317591"/>
            <a:ext cx="2895600" cy="365125"/>
          </a:xfrm>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Federal Regulations	</a:t>
            </a:r>
          </a:p>
        </p:txBody>
      </p:sp>
      <p:sp>
        <p:nvSpPr>
          <p:cNvPr id="3" name="Content Placeholder 2"/>
          <p:cNvSpPr>
            <a:spLocks noGrp="1"/>
          </p:cNvSpPr>
          <p:nvPr>
            <p:ph idx="1"/>
          </p:nvPr>
        </p:nvSpPr>
        <p:spPr>
          <a:xfrm>
            <a:off x="457199" y="1520576"/>
            <a:ext cx="8501865" cy="4835774"/>
          </a:xfrm>
        </p:spPr>
        <p:txBody>
          <a:bodyPr>
            <a:normAutofit/>
          </a:bodyPr>
          <a:lstStyle/>
          <a:p>
            <a:r>
              <a:rPr lang="en-US" sz="4000" dirty="0"/>
              <a:t>Governed by:	</a:t>
            </a:r>
          </a:p>
          <a:p>
            <a:pPr lvl="1"/>
            <a:r>
              <a:rPr lang="en-US" sz="4000" dirty="0"/>
              <a:t>2 CFR Part 200, specifically 2 CFR </a:t>
            </a:r>
            <a:r>
              <a:rPr lang="en-US" sz="4000" dirty="0">
                <a:solidFill>
                  <a:srgbClr val="000000"/>
                </a:solidFill>
                <a:effectLst/>
                <a:ea typeface="Times New Roman" panose="02020603050405020304" pitchFamily="18" charset="0"/>
                <a:cs typeface="Calibri" panose="020F0502020204030204" pitchFamily="34" charset="0"/>
              </a:rPr>
              <a:t>§ 200.201 (all Federal programs)</a:t>
            </a:r>
            <a:endParaRPr lang="en-US" sz="4000" dirty="0"/>
          </a:p>
          <a:p>
            <a:pPr lvl="1"/>
            <a:r>
              <a:rPr lang="en-US" sz="4000" dirty="0"/>
              <a:t>24 CFR </a:t>
            </a:r>
            <a:r>
              <a:rPr lang="en-US" sz="4000" dirty="0">
                <a:solidFill>
                  <a:srgbClr val="000000"/>
                </a:solidFill>
                <a:effectLst/>
                <a:ea typeface="Times New Roman" panose="02020603050405020304" pitchFamily="18" charset="0"/>
                <a:cs typeface="Calibri" panose="020F0502020204030204" pitchFamily="34" charset="0"/>
              </a:rPr>
              <a:t>§ 576.201 (Emergency Solutions Grant)</a:t>
            </a:r>
          </a:p>
          <a:p>
            <a:pPr lvl="1"/>
            <a:r>
              <a:rPr lang="en-US" sz="4000" dirty="0"/>
              <a:t>24 CFR </a:t>
            </a:r>
            <a:r>
              <a:rPr lang="en-US" sz="4000" dirty="0">
                <a:solidFill>
                  <a:srgbClr val="000000"/>
                </a:solidFill>
                <a:effectLst/>
                <a:ea typeface="Times New Roman" panose="02020603050405020304" pitchFamily="18" charset="0"/>
                <a:cs typeface="Calibri" panose="020F0502020204030204" pitchFamily="34" charset="0"/>
              </a:rPr>
              <a:t>§ 578.73 (Continuum of Care Program) </a:t>
            </a:r>
            <a:endParaRPr lang="en-US" sz="4000" dirty="0">
              <a:cs typeface="Calibri" panose="020F0502020204030204" pitchFamily="34" charset="0"/>
            </a:endParaRPr>
          </a:p>
          <a:p>
            <a:pPr marL="0" indent="0">
              <a:buNone/>
            </a:pPr>
            <a:endParaRPr lang="en-US" dirty="0"/>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4</a:t>
            </a:fld>
            <a:endParaRPr lang="en-US"/>
          </a:p>
        </p:txBody>
      </p:sp>
    </p:spTree>
    <p:extLst>
      <p:ext uri="{BB962C8B-B14F-4D97-AF65-F5344CB8AC3E}">
        <p14:creationId xmlns:p14="http://schemas.microsoft.com/office/powerpoint/2010/main" val="696519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Program Specific Match	</a:t>
            </a:r>
          </a:p>
        </p:txBody>
      </p:sp>
      <p:sp>
        <p:nvSpPr>
          <p:cNvPr id="3" name="Content Placeholder 2"/>
          <p:cNvSpPr>
            <a:spLocks noGrp="1"/>
          </p:cNvSpPr>
          <p:nvPr>
            <p:ph idx="1"/>
          </p:nvPr>
        </p:nvSpPr>
        <p:spPr>
          <a:xfrm>
            <a:off x="457199" y="1520576"/>
            <a:ext cx="8501865" cy="4835774"/>
          </a:xfrm>
        </p:spPr>
        <p:txBody>
          <a:bodyPr>
            <a:normAutofit lnSpcReduction="10000"/>
          </a:bodyPr>
          <a:lstStyle/>
          <a:p>
            <a:r>
              <a:rPr lang="en-US" sz="4400" dirty="0"/>
              <a:t>ESG requires match in an amount equal to the grant (24 CFR 576.201(a))</a:t>
            </a:r>
          </a:p>
          <a:p>
            <a:r>
              <a:rPr lang="en-US" sz="4400" dirty="0"/>
              <a:t>The CoC Program requires no less than 25% match of all grant funds, except for leasing (24 CFR 578.73(a))</a:t>
            </a:r>
            <a:endParaRPr lang="en-US" sz="4400" dirty="0">
              <a:cs typeface="Calibri" panose="020F0502020204030204" pitchFamily="34" charset="0"/>
            </a:endParaRPr>
          </a:p>
          <a:p>
            <a:pPr marL="0" indent="0">
              <a:buNone/>
            </a:pPr>
            <a:endParaRPr lang="en-US" dirty="0"/>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5</a:t>
            </a:fld>
            <a:endParaRPr lang="en-US"/>
          </a:p>
        </p:txBody>
      </p:sp>
    </p:spTree>
    <p:extLst>
      <p:ext uri="{BB962C8B-B14F-4D97-AF65-F5344CB8AC3E}">
        <p14:creationId xmlns:p14="http://schemas.microsoft.com/office/powerpoint/2010/main" val="588944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sz="4400" dirty="0">
                <a:solidFill>
                  <a:schemeClr val="bg1"/>
                </a:solidFill>
              </a:rPr>
              <a:t>Match in General</a:t>
            </a:r>
            <a:endParaRPr lang="en-US" dirty="0">
              <a:solidFill>
                <a:schemeClr val="bg1"/>
              </a:solidFill>
            </a:endParaRPr>
          </a:p>
        </p:txBody>
      </p:sp>
      <p:sp>
        <p:nvSpPr>
          <p:cNvPr id="3" name="Content Placeholder 2"/>
          <p:cNvSpPr>
            <a:spLocks noGrp="1"/>
          </p:cNvSpPr>
          <p:nvPr>
            <p:ph idx="1"/>
          </p:nvPr>
        </p:nvSpPr>
        <p:spPr>
          <a:xfrm>
            <a:off x="457199" y="1520576"/>
            <a:ext cx="8501865" cy="4835774"/>
          </a:xfrm>
        </p:spPr>
        <p:txBody>
          <a:bodyPr>
            <a:normAutofit fontScale="92500" lnSpcReduction="10000"/>
          </a:bodyPr>
          <a:lstStyle/>
          <a:p>
            <a:pPr marL="0" marR="0" indent="0">
              <a:lnSpc>
                <a:spcPct val="107000"/>
              </a:lnSpc>
              <a:spcBef>
                <a:spcPts val="0"/>
              </a:spcBef>
              <a:spcAft>
                <a:spcPts val="800"/>
              </a:spcAft>
              <a:buNone/>
            </a:pPr>
            <a:r>
              <a:rPr lang="en-US" dirty="0">
                <a:effectLst/>
                <a:ea typeface="Times New Roman" panose="02020603050405020304" pitchFamily="18" charset="0"/>
                <a:cs typeface="Times New Roman" panose="02020603050405020304" pitchFamily="18" charset="0"/>
              </a:rPr>
              <a:t>In order to be considered match, including cash and in-kind contributions, such contributions must meet all the following criteria:</a:t>
            </a:r>
            <a:endParaRPr lang="en-US"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are verifiable from the non-Federal entity's records;</a:t>
            </a:r>
            <a:endParaRPr lang="en-US"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are not included as contributions for any other Federal award;</a:t>
            </a:r>
            <a:endParaRPr lang="en-US"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are necessary and reasonable for accomplishment of project objectives;</a:t>
            </a:r>
            <a:endParaRPr lang="en-US"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are provided for in the approved budget when required by the Federal awarding agency; and</a:t>
            </a:r>
            <a:endParaRPr lang="en-US"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conform to other provisions of this part, as applicable.</a:t>
            </a:r>
            <a:endParaRPr lang="en-US" dirty="0">
              <a:effectLst/>
              <a:ea typeface="Calibri" panose="020F0502020204030204" pitchFamily="34" charset="0"/>
              <a:cs typeface="Times New Roman" panose="02020603050405020304" pitchFamily="18" charset="0"/>
            </a:endParaRPr>
          </a:p>
          <a:p>
            <a:endParaRPr lang="en-US" dirty="0"/>
          </a:p>
          <a:p>
            <a:pPr marL="0" indent="0">
              <a:buNone/>
            </a:pPr>
            <a:endParaRPr lang="en-US" dirty="0"/>
          </a:p>
        </p:txBody>
      </p:sp>
      <p:sp>
        <p:nvSpPr>
          <p:cNvPr id="6" name="Footer Placeholder 5"/>
          <p:cNvSpPr>
            <a:spLocks noGrp="1"/>
          </p:cNvSpPr>
          <p:nvPr>
            <p:ph type="ftr" sz="quarter" idx="11"/>
          </p:nvPr>
        </p:nvSpPr>
        <p:spPr>
          <a:xfrm>
            <a:off x="3124200" y="6356350"/>
            <a:ext cx="2895600" cy="365125"/>
          </a:xfrm>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6</a:t>
            </a:fld>
            <a:endParaRPr lang="en-US"/>
          </a:p>
        </p:txBody>
      </p:sp>
    </p:spTree>
    <p:extLst>
      <p:ext uri="{BB962C8B-B14F-4D97-AF65-F5344CB8AC3E}">
        <p14:creationId xmlns:p14="http://schemas.microsoft.com/office/powerpoint/2010/main" val="2371605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Match in General	</a:t>
            </a:r>
          </a:p>
        </p:txBody>
      </p:sp>
      <p:sp>
        <p:nvSpPr>
          <p:cNvPr id="3" name="Content Placeholder 2"/>
          <p:cNvSpPr>
            <a:spLocks noGrp="1"/>
          </p:cNvSpPr>
          <p:nvPr>
            <p:ph idx="1"/>
          </p:nvPr>
        </p:nvSpPr>
        <p:spPr>
          <a:xfrm>
            <a:off x="457199" y="1520576"/>
            <a:ext cx="8501865" cy="4835774"/>
          </a:xfrm>
        </p:spPr>
        <p:txBody>
          <a:bodyPr>
            <a:normAutofit/>
          </a:bodyPr>
          <a:lstStyle/>
          <a:p>
            <a:r>
              <a:rPr lang="en-US" sz="4000" dirty="0"/>
              <a:t>Recipients can pass some or all the match requirement onto subrecipients</a:t>
            </a:r>
          </a:p>
          <a:p>
            <a:r>
              <a:rPr lang="en-US" sz="4000" dirty="0"/>
              <a:t>Match must be for eligible activities, but does not need to be by line item (i.e. $10,000 in HMIS funding does not require $2,500 match in HMIS activities) </a:t>
            </a:r>
          </a:p>
          <a:p>
            <a:pPr marL="0" indent="0">
              <a:buNone/>
            </a:pPr>
            <a:endParaRPr lang="en-US" sz="4000" dirty="0">
              <a:cs typeface="Calibri" panose="020F0502020204030204" pitchFamily="34" charset="0"/>
            </a:endParaRPr>
          </a:p>
          <a:p>
            <a:pPr marL="0" indent="0">
              <a:buNone/>
            </a:pPr>
            <a:endParaRPr lang="en-US" dirty="0"/>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7</a:t>
            </a:fld>
            <a:endParaRPr lang="en-US"/>
          </a:p>
        </p:txBody>
      </p:sp>
    </p:spTree>
    <p:extLst>
      <p:ext uri="{BB962C8B-B14F-4D97-AF65-F5344CB8AC3E}">
        <p14:creationId xmlns:p14="http://schemas.microsoft.com/office/powerpoint/2010/main" val="7473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Cash Match</a:t>
            </a:r>
          </a:p>
        </p:txBody>
      </p:sp>
      <p:sp>
        <p:nvSpPr>
          <p:cNvPr id="3" name="Content Placeholder 2"/>
          <p:cNvSpPr>
            <a:spLocks noGrp="1"/>
          </p:cNvSpPr>
          <p:nvPr>
            <p:ph idx="1"/>
          </p:nvPr>
        </p:nvSpPr>
        <p:spPr>
          <a:xfrm>
            <a:off x="457200" y="1500326"/>
            <a:ext cx="8409398" cy="4625837"/>
          </a:xfrm>
        </p:spPr>
        <p:txBody>
          <a:bodyPr>
            <a:normAutofit fontScale="92500" lnSpcReduction="20000"/>
          </a:bodyPr>
          <a:lstStyle/>
          <a:p>
            <a:pPr marL="11430" marR="0">
              <a:lnSpc>
                <a:spcPct val="107000"/>
              </a:lnSpc>
              <a:spcBef>
                <a:spcPts val="0"/>
              </a:spcBef>
              <a:spcAft>
                <a:spcPts val="750"/>
              </a:spcAft>
            </a:pPr>
            <a:r>
              <a:rPr lang="en-US" sz="2400" dirty="0">
                <a:solidFill>
                  <a:srgbClr val="000000"/>
                </a:solidFill>
                <a:effectLst/>
                <a:ea typeface="Times New Roman" panose="02020603050405020304" pitchFamily="18" charset="0"/>
                <a:cs typeface="Times New Roman" panose="02020603050405020304" pitchFamily="18" charset="0"/>
              </a:rPr>
              <a:t>Cash match is cash expended by recipient or subrecipient for </a:t>
            </a:r>
            <a:r>
              <a:rPr lang="en-US" sz="2400" u="sng" dirty="0">
                <a:solidFill>
                  <a:srgbClr val="000000"/>
                </a:solidFill>
                <a:effectLst/>
                <a:ea typeface="Times New Roman" panose="02020603050405020304" pitchFamily="18" charset="0"/>
                <a:cs typeface="Times New Roman" panose="02020603050405020304" pitchFamily="18" charset="0"/>
              </a:rPr>
              <a:t>      </a:t>
            </a:r>
          </a:p>
          <a:p>
            <a:pPr marL="0" marR="0" indent="0">
              <a:lnSpc>
                <a:spcPct val="107000"/>
              </a:lnSpc>
              <a:spcBef>
                <a:spcPts val="0"/>
              </a:spcBef>
              <a:spcAft>
                <a:spcPts val="750"/>
              </a:spcAft>
              <a:buNone/>
            </a:pPr>
            <a:r>
              <a:rPr lang="en-US" sz="2400" dirty="0">
                <a:solidFill>
                  <a:srgbClr val="000000"/>
                </a:solidFill>
                <a:effectLst/>
                <a:ea typeface="Times New Roman" panose="02020603050405020304" pitchFamily="18" charset="0"/>
                <a:cs typeface="Times New Roman" panose="02020603050405020304" pitchFamily="18" charset="0"/>
              </a:rPr>
              <a:t>      </a:t>
            </a:r>
            <a:r>
              <a:rPr lang="en-US" sz="2400" u="sng" dirty="0">
                <a:solidFill>
                  <a:srgbClr val="000000"/>
                </a:solidFill>
                <a:effectLst/>
                <a:ea typeface="Times New Roman" panose="02020603050405020304" pitchFamily="18" charset="0"/>
                <a:cs typeface="Times New Roman" panose="02020603050405020304" pitchFamily="18" charset="0"/>
              </a:rPr>
              <a:t>allowable</a:t>
            </a:r>
            <a:r>
              <a:rPr lang="en-US" sz="2400" dirty="0">
                <a:solidFill>
                  <a:srgbClr val="000000"/>
                </a:solidFill>
                <a:effectLst/>
                <a:ea typeface="Times New Roman" panose="02020603050405020304" pitchFamily="18" charset="0"/>
                <a:cs typeface="Times New Roman" panose="02020603050405020304" pitchFamily="18" charset="0"/>
              </a:rPr>
              <a:t> costs</a:t>
            </a:r>
          </a:p>
          <a:p>
            <a:pPr marL="11430" marR="0">
              <a:lnSpc>
                <a:spcPct val="107000"/>
              </a:lnSpc>
              <a:spcBef>
                <a:spcPts val="0"/>
              </a:spcBef>
              <a:spcAft>
                <a:spcPts val="750"/>
              </a:spcAft>
            </a:pPr>
            <a:r>
              <a:rPr lang="en-US" sz="2400" dirty="0">
                <a:solidFill>
                  <a:srgbClr val="000000"/>
                </a:solidFill>
                <a:ea typeface="Times New Roman" panose="02020603050405020304" pitchFamily="18" charset="0"/>
                <a:cs typeface="Times New Roman" panose="02020603050405020304" pitchFamily="18" charset="0"/>
              </a:rPr>
              <a:t>T</a:t>
            </a:r>
            <a:r>
              <a:rPr lang="en-US" sz="2400" dirty="0">
                <a:solidFill>
                  <a:srgbClr val="000000"/>
                </a:solidFill>
                <a:effectLst/>
                <a:ea typeface="Times New Roman" panose="02020603050405020304" pitchFamily="18" charset="0"/>
                <a:cs typeface="Times New Roman" panose="02020603050405020304" pitchFamily="18" charset="0"/>
              </a:rPr>
              <a:t>he </a:t>
            </a:r>
            <a:r>
              <a:rPr lang="en-US" sz="2400" dirty="0">
                <a:effectLst/>
                <a:ea typeface="Times New Roman" panose="02020603050405020304" pitchFamily="18" charset="0"/>
                <a:cs typeface="Times New Roman" panose="02020603050405020304" pitchFamily="18" charset="0"/>
              </a:rPr>
              <a:t>recipient/subrecipient</a:t>
            </a:r>
            <a:r>
              <a:rPr lang="en-US" sz="2400" dirty="0">
                <a:solidFill>
                  <a:srgbClr val="000000"/>
                </a:solidFill>
                <a:effectLst/>
                <a:ea typeface="Times New Roman" panose="02020603050405020304" pitchFamily="18" charset="0"/>
                <a:cs typeface="Times New Roman" panose="02020603050405020304" pitchFamily="18" charset="0"/>
              </a:rPr>
              <a:t> may use funds from another Federal      </a:t>
            </a:r>
          </a:p>
          <a:p>
            <a:pPr marL="0" marR="0" indent="0">
              <a:lnSpc>
                <a:spcPct val="107000"/>
              </a:lnSpc>
              <a:spcBef>
                <a:spcPts val="0"/>
              </a:spcBef>
              <a:spcAft>
                <a:spcPts val="750"/>
              </a:spcAft>
              <a:buNone/>
            </a:pPr>
            <a:r>
              <a:rPr lang="en-US" sz="2400" dirty="0">
                <a:solidFill>
                  <a:srgbClr val="000000"/>
                </a:solidFill>
                <a:ea typeface="Times New Roman" panose="02020603050405020304" pitchFamily="18" charset="0"/>
                <a:cs typeface="Times New Roman" panose="02020603050405020304" pitchFamily="18" charset="0"/>
              </a:rPr>
              <a:t>      </a:t>
            </a:r>
            <a:r>
              <a:rPr lang="en-US" sz="2400" dirty="0">
                <a:solidFill>
                  <a:srgbClr val="000000"/>
                </a:solidFill>
                <a:effectLst/>
                <a:ea typeface="Times New Roman" panose="02020603050405020304" pitchFamily="18" charset="0"/>
                <a:cs typeface="Times New Roman" panose="02020603050405020304" pitchFamily="18" charset="0"/>
              </a:rPr>
              <a:t>program as match for ESG, unless doing so would violate a specific   </a:t>
            </a:r>
          </a:p>
          <a:p>
            <a:pPr marL="0" marR="0" indent="0">
              <a:lnSpc>
                <a:spcPct val="107000"/>
              </a:lnSpc>
              <a:spcBef>
                <a:spcPts val="0"/>
              </a:spcBef>
              <a:spcAft>
                <a:spcPts val="750"/>
              </a:spcAft>
              <a:buNone/>
            </a:pPr>
            <a:r>
              <a:rPr lang="en-US" sz="2400" dirty="0">
                <a:solidFill>
                  <a:srgbClr val="000000"/>
                </a:solidFill>
                <a:ea typeface="Times New Roman" panose="02020603050405020304" pitchFamily="18" charset="0"/>
                <a:cs typeface="Times New Roman" panose="02020603050405020304" pitchFamily="18" charset="0"/>
              </a:rPr>
              <a:t>      </a:t>
            </a:r>
            <a:r>
              <a:rPr lang="en-US" sz="2400" dirty="0">
                <a:solidFill>
                  <a:srgbClr val="000000"/>
                </a:solidFill>
                <a:effectLst/>
                <a:ea typeface="Times New Roman" panose="02020603050405020304" pitchFamily="18" charset="0"/>
                <a:cs typeface="Times New Roman" panose="02020603050405020304" pitchFamily="18" charset="0"/>
              </a:rPr>
              <a:t>statutory prohibition</a:t>
            </a:r>
            <a:endParaRPr lang="en-US" sz="24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750"/>
              </a:spcAft>
              <a:buFont typeface="Symbol" panose="05050102010706020507" pitchFamily="18" charset="2"/>
              <a:buChar char=""/>
            </a:pPr>
            <a:r>
              <a:rPr lang="en-US" sz="2400" dirty="0">
                <a:solidFill>
                  <a:srgbClr val="000000"/>
                </a:solidFill>
                <a:effectLst/>
                <a:ea typeface="Times New Roman" panose="02020603050405020304" pitchFamily="18" charset="0"/>
                <a:cs typeface="Times New Roman" panose="02020603050405020304" pitchFamily="18" charset="0"/>
              </a:rPr>
              <a:t>The recipient/subrecipient may </a:t>
            </a:r>
            <a:r>
              <a:rPr lang="en-US" sz="2400" b="1" dirty="0">
                <a:solidFill>
                  <a:srgbClr val="000000"/>
                </a:solidFill>
                <a:effectLst/>
                <a:ea typeface="Times New Roman" panose="02020603050405020304" pitchFamily="18" charset="0"/>
                <a:cs typeface="Times New Roman" panose="02020603050405020304" pitchFamily="18" charset="0"/>
              </a:rPr>
              <a:t>NOT </a:t>
            </a:r>
            <a:r>
              <a:rPr lang="en-US" sz="2400" dirty="0">
                <a:solidFill>
                  <a:srgbClr val="000000"/>
                </a:solidFill>
                <a:effectLst/>
                <a:ea typeface="Times New Roman" panose="02020603050405020304" pitchFamily="18" charset="0"/>
                <a:cs typeface="Times New Roman" panose="02020603050405020304" pitchFamily="18" charset="0"/>
              </a:rPr>
              <a:t>use (its own or another entitlement community’s) ESG funds as match for an ESG grant</a:t>
            </a:r>
          </a:p>
          <a:p>
            <a:pPr>
              <a:lnSpc>
                <a:spcPct val="107000"/>
              </a:lnSpc>
              <a:spcBef>
                <a:spcPts val="0"/>
              </a:spcBef>
              <a:spcAft>
                <a:spcPts val="750"/>
              </a:spcAft>
              <a:buFont typeface="Symbol" panose="05050102010706020507" pitchFamily="18" charset="2"/>
              <a:buChar char=""/>
            </a:pPr>
            <a:r>
              <a:rPr lang="en-US" sz="2400" dirty="0">
                <a:solidFill>
                  <a:srgbClr val="000000"/>
                </a:solidFill>
                <a:ea typeface="Calibri" panose="020F0502020204030204" pitchFamily="34" charset="0"/>
                <a:cs typeface="Times New Roman" panose="02020603050405020304" pitchFamily="18" charset="0"/>
              </a:rPr>
              <a:t>The </a:t>
            </a:r>
            <a:r>
              <a:rPr lang="en-US" sz="2400" dirty="0">
                <a:solidFill>
                  <a:srgbClr val="000000"/>
                </a:solidFill>
                <a:effectLst/>
                <a:ea typeface="Times New Roman" panose="02020603050405020304" pitchFamily="18" charset="0"/>
                <a:cs typeface="Times New Roman" panose="02020603050405020304" pitchFamily="18" charset="0"/>
              </a:rPr>
              <a:t>recipient/subrecipient may </a:t>
            </a:r>
            <a:r>
              <a:rPr lang="en-US" sz="2400" b="1" dirty="0">
                <a:solidFill>
                  <a:srgbClr val="000000"/>
                </a:solidFill>
                <a:effectLst/>
                <a:ea typeface="Times New Roman" panose="02020603050405020304" pitchFamily="18" charset="0"/>
                <a:cs typeface="Times New Roman" panose="02020603050405020304" pitchFamily="18" charset="0"/>
              </a:rPr>
              <a:t>NOT </a:t>
            </a:r>
            <a:r>
              <a:rPr lang="en-US" sz="2400" dirty="0">
                <a:solidFill>
                  <a:srgbClr val="000000"/>
                </a:solidFill>
                <a:effectLst/>
                <a:ea typeface="Times New Roman" panose="02020603050405020304" pitchFamily="18" charset="0"/>
                <a:cs typeface="Times New Roman" panose="02020603050405020304" pitchFamily="18" charset="0"/>
              </a:rPr>
              <a:t>use CoC funds as match for a CoC grant</a:t>
            </a:r>
          </a:p>
          <a:p>
            <a:pPr marL="342900" marR="0" lvl="0" indent="-342900">
              <a:lnSpc>
                <a:spcPct val="107000"/>
              </a:lnSpc>
              <a:spcBef>
                <a:spcPts val="0"/>
              </a:spcBef>
              <a:spcAft>
                <a:spcPts val="750"/>
              </a:spcAft>
              <a:buFont typeface="Symbol" panose="05050102010706020507" pitchFamily="18" charset="2"/>
              <a:buChar char=""/>
            </a:pPr>
            <a:r>
              <a:rPr lang="en-US" sz="2400" dirty="0">
                <a:solidFill>
                  <a:srgbClr val="000000"/>
                </a:solidFill>
                <a:ea typeface="Times New Roman" panose="02020603050405020304" pitchFamily="18" charset="0"/>
                <a:cs typeface="Times New Roman" panose="02020603050405020304" pitchFamily="18" charset="0"/>
              </a:rPr>
              <a:t>C</a:t>
            </a:r>
            <a:r>
              <a:rPr lang="en-US" sz="2400" dirty="0">
                <a:solidFill>
                  <a:srgbClr val="000000"/>
                </a:solidFill>
                <a:effectLst/>
                <a:ea typeface="Times New Roman" panose="02020603050405020304" pitchFamily="18" charset="0"/>
                <a:cs typeface="Times New Roman" panose="02020603050405020304" pitchFamily="18" charset="0"/>
              </a:rPr>
              <a:t>ash donations, foundation grants, state and </a:t>
            </a:r>
            <a:r>
              <a:rPr lang="en-US" sz="2400" dirty="0">
                <a:solidFill>
                  <a:srgbClr val="000000"/>
                </a:solidFill>
                <a:ea typeface="Times New Roman" panose="02020603050405020304" pitchFamily="18" charset="0"/>
                <a:cs typeface="Times New Roman" panose="02020603050405020304" pitchFamily="18" charset="0"/>
              </a:rPr>
              <a:t>local funds, </a:t>
            </a:r>
            <a:r>
              <a:rPr lang="en-US" sz="2400" dirty="0">
                <a:solidFill>
                  <a:srgbClr val="000000"/>
                </a:solidFill>
                <a:effectLst/>
                <a:ea typeface="Times New Roman" panose="02020603050405020304" pitchFamily="18" charset="0"/>
                <a:cs typeface="Times New Roman" panose="02020603050405020304" pitchFamily="18" charset="0"/>
              </a:rPr>
              <a:t>etc. may be used as match when spent on allowable costs</a:t>
            </a:r>
            <a:endParaRPr lang="en-US" sz="2400" dirty="0">
              <a:effectLst/>
              <a:ea typeface="Calibri" panose="020F0502020204030204" pitchFamily="34" charset="0"/>
              <a:cs typeface="Times New Roman" panose="02020603050405020304" pitchFamily="18" charset="0"/>
            </a:endParaRPr>
          </a:p>
          <a:p>
            <a:r>
              <a:rPr lang="en-US" sz="2400" dirty="0">
                <a:solidFill>
                  <a:srgbClr val="000000"/>
                </a:solidFill>
                <a:ea typeface="Times New Roman" panose="02020603050405020304" pitchFamily="18" charset="0"/>
              </a:rPr>
              <a:t>C</a:t>
            </a:r>
            <a:r>
              <a:rPr lang="en-US" sz="2400" dirty="0">
                <a:solidFill>
                  <a:srgbClr val="000000"/>
                </a:solidFill>
                <a:effectLst/>
                <a:ea typeface="Times New Roman" panose="02020603050405020304" pitchFamily="18" charset="0"/>
              </a:rPr>
              <a:t>ash match must be expended during the recipient’s grant period</a:t>
            </a:r>
            <a:endParaRPr lang="en-US" sz="2400" dirty="0"/>
          </a:p>
          <a:p>
            <a:endParaRPr lang="en-US" dirty="0"/>
          </a:p>
          <a:p>
            <a:endParaRPr lang="en-US" dirty="0"/>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8</a:t>
            </a:fld>
            <a:endParaRPr lang="en-US"/>
          </a:p>
        </p:txBody>
      </p:sp>
    </p:spTree>
    <p:extLst>
      <p:ext uri="{BB962C8B-B14F-4D97-AF65-F5344CB8AC3E}">
        <p14:creationId xmlns:p14="http://schemas.microsoft.com/office/powerpoint/2010/main" val="2323393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bottom.jpg"/>
          <p:cNvPicPr>
            <a:picLocks noChangeAspect="1"/>
          </p:cNvPicPr>
          <p:nvPr/>
        </p:nvPicPr>
        <p:blipFill>
          <a:blip r:embed="rId3"/>
          <a:stretch>
            <a:fillRect/>
          </a:stretch>
        </p:blipFill>
        <p:spPr>
          <a:xfrm>
            <a:off x="1" y="4359275"/>
            <a:ext cx="8771138" cy="2498725"/>
          </a:xfrm>
          <a:prstGeom prst="rect">
            <a:avLst/>
          </a:prstGeom>
        </p:spPr>
      </p:pic>
      <p:pic>
        <p:nvPicPr>
          <p:cNvPr id="5" name="Picture 4" descr="slide-top.jpg"/>
          <p:cNvPicPr>
            <a:picLocks noChangeAspect="1"/>
          </p:cNvPicPr>
          <p:nvPr/>
        </p:nvPicPr>
        <p:blipFill>
          <a:blip r:embed="rId4"/>
          <a:stretch>
            <a:fillRect/>
          </a:stretch>
        </p:blipFill>
        <p:spPr>
          <a:xfrm>
            <a:off x="0" y="0"/>
            <a:ext cx="9144000" cy="1333500"/>
          </a:xfrm>
          <a:prstGeom prst="rect">
            <a:avLst/>
          </a:prstGeom>
        </p:spPr>
      </p:pic>
      <p:sp>
        <p:nvSpPr>
          <p:cNvPr id="2" name="Title 1"/>
          <p:cNvSpPr>
            <a:spLocks noGrp="1"/>
          </p:cNvSpPr>
          <p:nvPr>
            <p:ph type="title"/>
          </p:nvPr>
        </p:nvSpPr>
        <p:spPr>
          <a:xfrm>
            <a:off x="457200" y="0"/>
            <a:ext cx="8229600" cy="1333500"/>
          </a:xfrm>
        </p:spPr>
        <p:txBody>
          <a:bodyPr>
            <a:normAutofit/>
          </a:bodyPr>
          <a:lstStyle/>
          <a:p>
            <a:r>
              <a:rPr lang="en-US" dirty="0">
                <a:solidFill>
                  <a:schemeClr val="bg1"/>
                </a:solidFill>
              </a:rPr>
              <a:t>Cash Match</a:t>
            </a:r>
          </a:p>
        </p:txBody>
      </p:sp>
      <p:sp>
        <p:nvSpPr>
          <p:cNvPr id="3" name="Content Placeholder 2"/>
          <p:cNvSpPr>
            <a:spLocks noGrp="1"/>
          </p:cNvSpPr>
          <p:nvPr>
            <p:ph idx="1"/>
          </p:nvPr>
        </p:nvSpPr>
        <p:spPr>
          <a:xfrm>
            <a:off x="457200" y="1600200"/>
            <a:ext cx="8409398" cy="4525963"/>
          </a:xfrm>
        </p:spPr>
        <p:txBody>
          <a:bodyPr>
            <a:normAutofit lnSpcReduction="10000"/>
          </a:bodyPr>
          <a:lstStyle/>
          <a:p>
            <a:pPr>
              <a:buFont typeface="Arial" panose="020B0604020202020204" pitchFamily="34" charset="0"/>
              <a:buChar char="•"/>
            </a:pPr>
            <a:r>
              <a:rPr lang="en-US" sz="3600" b="0" i="0" u="none" strike="noStrike" baseline="0" dirty="0">
                <a:latin typeface="Calibri" panose="020F0502020204030204" pitchFamily="34" charset="0"/>
              </a:rPr>
              <a:t>For the CoC Program, the client’s portion of rent </a:t>
            </a:r>
            <a:r>
              <a:rPr lang="en-US" sz="3600" b="0" i="0" u="sng" strike="noStrike" baseline="0" dirty="0">
                <a:latin typeface="Calibri" panose="020F0502020204030204" pitchFamily="34" charset="0"/>
              </a:rPr>
              <a:t>when paid to the recipient/ subrecipient </a:t>
            </a:r>
            <a:r>
              <a:rPr lang="en-US" sz="3600" b="0" i="0" strike="noStrike" baseline="0" dirty="0">
                <a:latin typeface="Calibri" panose="020F0502020204030204" pitchFamily="34" charset="0"/>
              </a:rPr>
              <a:t>is program income, which can be used as match</a:t>
            </a:r>
          </a:p>
          <a:p>
            <a:pPr>
              <a:buFont typeface="Arial" panose="020B0604020202020204" pitchFamily="34" charset="0"/>
              <a:buChar char="•"/>
            </a:pPr>
            <a:r>
              <a:rPr lang="en-US" sz="3600" b="0" i="0" u="none" strike="noStrike" baseline="0" dirty="0">
                <a:latin typeface="Calibri" panose="020F0502020204030204" pitchFamily="34" charset="0"/>
              </a:rPr>
              <a:t>For ESG, any amount of security and utility deposit </a:t>
            </a:r>
            <a:r>
              <a:rPr lang="en-US" sz="3600" b="0" i="0" u="sng" strike="noStrike" baseline="0" dirty="0">
                <a:latin typeface="Calibri" panose="020F0502020204030204" pitchFamily="34" charset="0"/>
              </a:rPr>
              <a:t>returned to the recipient/ subrecipient </a:t>
            </a:r>
            <a:r>
              <a:rPr lang="en-US" sz="3600" b="0" i="0" u="none" strike="noStrike" baseline="0" dirty="0">
                <a:latin typeface="Calibri" panose="020F0502020204030204" pitchFamily="34" charset="0"/>
              </a:rPr>
              <a:t>is program income, which can be used as match </a:t>
            </a:r>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1116C83-5ADC-4A43-818E-7D8689417C7D}" type="slidenum">
              <a:rPr lang="en-US" smtClean="0"/>
              <a:pPr/>
              <a:t>9</a:t>
            </a:fld>
            <a:endParaRPr lang="en-US"/>
          </a:p>
        </p:txBody>
      </p:sp>
    </p:spTree>
    <p:extLst>
      <p:ext uri="{BB962C8B-B14F-4D97-AF65-F5344CB8AC3E}">
        <p14:creationId xmlns:p14="http://schemas.microsoft.com/office/powerpoint/2010/main" val="1699439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4534</TotalTime>
  <Words>1322</Words>
  <Application>Microsoft Office PowerPoint</Application>
  <PresentationFormat>On-screen Show (4:3)</PresentationFormat>
  <Paragraphs>122</Paragraphs>
  <Slides>19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Symbol</vt:lpstr>
      <vt:lpstr>Office Theme</vt:lpstr>
      <vt:lpstr>PowerPoint Presentation</vt:lpstr>
      <vt:lpstr>ESG and CoC Match  Carrie L. Fortune, Esq.  Senior CPD Representative Program Environmental Specialist  </vt:lpstr>
      <vt:lpstr>Agenda</vt:lpstr>
      <vt:lpstr>Federal Regulations </vt:lpstr>
      <vt:lpstr>Program Specific Match </vt:lpstr>
      <vt:lpstr>Match in General</vt:lpstr>
      <vt:lpstr>Match in General </vt:lpstr>
      <vt:lpstr>Cash Match</vt:lpstr>
      <vt:lpstr>Cash Match</vt:lpstr>
      <vt:lpstr>Cash Match Documentation</vt:lpstr>
      <vt:lpstr>Cash Match Documentation</vt:lpstr>
      <vt:lpstr>In-kind Match</vt:lpstr>
      <vt:lpstr>In-kind Match (Continued)</vt:lpstr>
      <vt:lpstr>In-kind Match – Mainstream Benefits</vt:lpstr>
      <vt:lpstr>In-kind Match MOU </vt:lpstr>
      <vt:lpstr>In-kind Match Documentation</vt:lpstr>
      <vt:lpstr>In-kind Match Documentation</vt:lpstr>
      <vt:lpstr>Summary</vt:lpstr>
      <vt:lpstr> </vt:lpstr>
    </vt:vector>
  </TitlesOfParts>
  <Company>ICF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Mark.F.Sorbo@hud.gov</dc:creator>
  <cp:lastModifiedBy>Deontrae Wilson</cp:lastModifiedBy>
  <cp:revision>267</cp:revision>
  <dcterms:created xsi:type="dcterms:W3CDTF">2010-06-18T20:02:20Z</dcterms:created>
  <dcterms:modified xsi:type="dcterms:W3CDTF">2022-06-21T16:22:37Z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